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3" r:id="rId6"/>
    <p:sldId id="264" r:id="rId7"/>
    <p:sldId id="262" r:id="rId8"/>
    <p:sldId id="261" r:id="rId9"/>
    <p:sldId id="268" r:id="rId10"/>
    <p:sldId id="267" r:id="rId11"/>
    <p:sldId id="270" r:id="rId12"/>
    <p:sldId id="276" r:id="rId13"/>
    <p:sldId id="275" r:id="rId14"/>
    <p:sldId id="274" r:id="rId15"/>
    <p:sldId id="273" r:id="rId16"/>
    <p:sldId id="272" r:id="rId17"/>
    <p:sldId id="280" r:id="rId18"/>
    <p:sldId id="279" r:id="rId19"/>
    <p:sldId id="281" r:id="rId20"/>
    <p:sldId id="282" r:id="rId21"/>
    <p:sldId id="283" r:id="rId22"/>
    <p:sldId id="278" r:id="rId23"/>
    <p:sldId id="271" r:id="rId24"/>
    <p:sldId id="286" r:id="rId25"/>
    <p:sldId id="287" r:id="rId26"/>
    <p:sldId id="277" r:id="rId27"/>
    <p:sldId id="292" r:id="rId28"/>
    <p:sldId id="285" r:id="rId29"/>
    <p:sldId id="291" r:id="rId30"/>
    <p:sldId id="290" r:id="rId31"/>
    <p:sldId id="289" r:id="rId32"/>
    <p:sldId id="288" r:id="rId33"/>
    <p:sldId id="284" r:id="rId34"/>
    <p:sldId id="295" r:id="rId35"/>
    <p:sldId id="294" r:id="rId36"/>
    <p:sldId id="293" r:id="rId37"/>
    <p:sldId id="297"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35"/>
    <a:srgbClr val="FF8FA3"/>
    <a:srgbClr val="EFB5B9"/>
    <a:srgbClr val="DF3B57"/>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005" autoAdjust="0"/>
  </p:normalViewPr>
  <p:slideViewPr>
    <p:cSldViewPr snapToGrid="0">
      <p:cViewPr>
        <p:scale>
          <a:sx n="100" d="100"/>
          <a:sy n="100" d="100"/>
        </p:scale>
        <p:origin x="936"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503E7-97DD-4AEF-8B5C-E4484323134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GB"/>
        </a:p>
      </dgm:t>
    </dgm:pt>
    <dgm:pt modelId="{45816F3D-F2F5-42F1-BF58-2D454AB83B6C}">
      <dgm:prSet phldrT="[Text]"/>
      <dgm:spPr>
        <a:solidFill>
          <a:srgbClr val="FF8FA3">
            <a:alpha val="73000"/>
          </a:srgbClr>
        </a:solidFill>
      </dgm:spPr>
      <dgm:t>
        <a:bodyPr/>
        <a:lstStyle/>
        <a:p>
          <a:r>
            <a:rPr lang="en-GB" dirty="0">
              <a:solidFill>
                <a:schemeClr val="tx1"/>
              </a:solidFill>
            </a:rPr>
            <a:t>Stamps Registration</a:t>
          </a:r>
        </a:p>
      </dgm:t>
    </dgm:pt>
    <dgm:pt modelId="{56F56DD2-6CBF-47AC-913C-247B3D8D9F24}" type="parTrans" cxnId="{68E01062-E8AA-4FC5-93B2-ACE4D0405B15}">
      <dgm:prSet/>
      <dgm:spPr/>
      <dgm:t>
        <a:bodyPr/>
        <a:lstStyle/>
        <a:p>
          <a:endParaRPr lang="en-GB"/>
        </a:p>
      </dgm:t>
    </dgm:pt>
    <dgm:pt modelId="{EB979A7F-9B4D-470A-8374-D551ED2E4D36}" type="sibTrans" cxnId="{68E01062-E8AA-4FC5-93B2-ACE4D0405B15}">
      <dgm:prSet/>
      <dgm:spPr/>
      <dgm:t>
        <a:bodyPr/>
        <a:lstStyle/>
        <a:p>
          <a:endParaRPr lang="en-GB"/>
        </a:p>
      </dgm:t>
    </dgm:pt>
    <dgm:pt modelId="{56A1CFCE-4169-4463-B611-85156B43ED10}">
      <dgm:prSet phldrT="[Text]"/>
      <dgm:spPr>
        <a:solidFill>
          <a:srgbClr val="FF8FA3">
            <a:alpha val="73000"/>
          </a:srgbClr>
        </a:solidFill>
      </dgm:spPr>
      <dgm:t>
        <a:bodyPr/>
        <a:lstStyle/>
        <a:p>
          <a:r>
            <a:rPr lang="en-GB" dirty="0">
              <a:solidFill>
                <a:schemeClr val="tx1"/>
              </a:solidFill>
            </a:rPr>
            <a:t>Transport Department</a:t>
          </a:r>
        </a:p>
      </dgm:t>
    </dgm:pt>
    <dgm:pt modelId="{3F4A859E-FFE0-4029-A5CF-20C50A3D9E87}" type="parTrans" cxnId="{FE57F557-FCBB-437D-B137-AC9C2EB2F480}">
      <dgm:prSet/>
      <dgm:spPr/>
      <dgm:t>
        <a:bodyPr/>
        <a:lstStyle/>
        <a:p>
          <a:endParaRPr lang="en-GB"/>
        </a:p>
      </dgm:t>
    </dgm:pt>
    <dgm:pt modelId="{5E3FB638-0362-4A15-981A-627C26B64919}" type="sibTrans" cxnId="{FE57F557-FCBB-437D-B137-AC9C2EB2F480}">
      <dgm:prSet/>
      <dgm:spPr/>
      <dgm:t>
        <a:bodyPr/>
        <a:lstStyle/>
        <a:p>
          <a:endParaRPr lang="en-GB"/>
        </a:p>
      </dgm:t>
    </dgm:pt>
    <dgm:pt modelId="{D8256FAB-F546-48B9-961A-B034172ED4AD}">
      <dgm:prSet phldrT="[Text]"/>
      <dgm:spPr>
        <a:solidFill>
          <a:srgbClr val="FF8FA3">
            <a:alpha val="73000"/>
          </a:srgbClr>
        </a:solidFill>
      </dgm:spPr>
      <dgm:t>
        <a:bodyPr/>
        <a:lstStyle/>
        <a:p>
          <a:r>
            <a:rPr lang="en-GB" dirty="0">
              <a:solidFill>
                <a:schemeClr val="tx1"/>
              </a:solidFill>
            </a:rPr>
            <a:t>TS - </a:t>
          </a:r>
          <a:r>
            <a:rPr lang="en-GB" dirty="0" err="1">
              <a:solidFill>
                <a:schemeClr val="tx1"/>
              </a:solidFill>
            </a:rPr>
            <a:t>iPASS</a:t>
          </a:r>
          <a:endParaRPr lang="en-GB" dirty="0">
            <a:solidFill>
              <a:schemeClr val="tx1"/>
            </a:solidFill>
          </a:endParaRPr>
        </a:p>
      </dgm:t>
    </dgm:pt>
    <dgm:pt modelId="{92E6A400-62CB-42B9-90F2-9A170744450E}" type="parTrans" cxnId="{CABF77ED-DB5D-497F-AEDD-589B24DE772A}">
      <dgm:prSet/>
      <dgm:spPr/>
      <dgm:t>
        <a:bodyPr/>
        <a:lstStyle/>
        <a:p>
          <a:endParaRPr lang="en-GB"/>
        </a:p>
      </dgm:t>
    </dgm:pt>
    <dgm:pt modelId="{160BFE6E-2980-43B5-8D87-4BBAAF2C405C}" type="sibTrans" cxnId="{CABF77ED-DB5D-497F-AEDD-589B24DE772A}">
      <dgm:prSet/>
      <dgm:spPr/>
      <dgm:t>
        <a:bodyPr/>
        <a:lstStyle/>
        <a:p>
          <a:endParaRPr lang="en-GB"/>
        </a:p>
      </dgm:t>
    </dgm:pt>
    <dgm:pt modelId="{ADCA1EE1-615D-4CF8-A6E2-4B71DEA41EE5}" type="pres">
      <dgm:prSet presAssocID="{4DA503E7-97DD-4AEF-8B5C-E4484323134D}" presName="Name0" presStyleCnt="0">
        <dgm:presLayoutVars>
          <dgm:dir/>
          <dgm:resizeHandles val="exact"/>
        </dgm:presLayoutVars>
      </dgm:prSet>
      <dgm:spPr/>
    </dgm:pt>
    <dgm:pt modelId="{CDD2CB43-5875-4A17-B215-53F6142E1856}" type="pres">
      <dgm:prSet presAssocID="{45816F3D-F2F5-42F1-BF58-2D454AB83B6C}" presName="composite" presStyleCnt="0"/>
      <dgm:spPr/>
    </dgm:pt>
    <dgm:pt modelId="{331DC1B0-EECE-4898-87C2-D638EC631672}" type="pres">
      <dgm:prSet presAssocID="{45816F3D-F2F5-42F1-BF58-2D454AB83B6C}" presName="rect1" presStyleLbl="bgImgPlace1" presStyleIdx="0" presStyleCnt="3" custLinFactNeighborX="-3255" custLinFactNeighborY="-18117"/>
      <dgm:spPr>
        <a:blipFill>
          <a:blip xmlns:r="http://schemas.openxmlformats.org/officeDocument/2006/relationships" r:embed="rId1"/>
          <a:srcRect/>
          <a:stretch>
            <a:fillRect l="-19000" r="-19000"/>
          </a:stretch>
        </a:blipFill>
      </dgm:spPr>
    </dgm:pt>
    <dgm:pt modelId="{33BA3A2B-AF40-467B-A763-0D4EAE89447A}" type="pres">
      <dgm:prSet presAssocID="{45816F3D-F2F5-42F1-BF58-2D454AB83B6C}" presName="wedgeRectCallout1" presStyleLbl="node1" presStyleIdx="0" presStyleCnt="3" custLinFactNeighborX="2525" custLinFactNeighborY="11502">
        <dgm:presLayoutVars>
          <dgm:bulletEnabled val="1"/>
        </dgm:presLayoutVars>
      </dgm:prSet>
      <dgm:spPr/>
    </dgm:pt>
    <dgm:pt modelId="{28DC6165-D493-4DFD-BFF0-4FE70A63FEB8}" type="pres">
      <dgm:prSet presAssocID="{EB979A7F-9B4D-470A-8374-D551ED2E4D36}" presName="sibTrans" presStyleCnt="0"/>
      <dgm:spPr/>
    </dgm:pt>
    <dgm:pt modelId="{3E8B8376-B5EA-49E8-B039-CF0132030A97}" type="pres">
      <dgm:prSet presAssocID="{56A1CFCE-4169-4463-B611-85156B43ED10}" presName="composite" presStyleCnt="0"/>
      <dgm:spPr/>
    </dgm:pt>
    <dgm:pt modelId="{CCC462C6-89AF-4375-B35D-2802AF9E1AB9}" type="pres">
      <dgm:prSet presAssocID="{56A1CFCE-4169-4463-B611-85156B43ED10}" presName="rect1" presStyleLbl="bgImgPlace1" presStyleIdx="1" presStyleCnt="3"/>
      <dgm:spPr>
        <a:blipFill>
          <a:blip xmlns:r="http://schemas.openxmlformats.org/officeDocument/2006/relationships" r:embed="rId2"/>
          <a:srcRect/>
          <a:stretch>
            <a:fillRect l="-3000" r="-3000"/>
          </a:stretch>
        </a:blipFill>
      </dgm:spPr>
    </dgm:pt>
    <dgm:pt modelId="{006B9505-4E3A-4E63-B459-A80BD71B2EDD}" type="pres">
      <dgm:prSet presAssocID="{56A1CFCE-4169-4463-B611-85156B43ED10}" presName="wedgeRectCallout1" presStyleLbl="node1" presStyleIdx="1" presStyleCnt="3" custLinFactNeighborX="2276" custLinFactNeighborY="11502">
        <dgm:presLayoutVars>
          <dgm:bulletEnabled val="1"/>
        </dgm:presLayoutVars>
      </dgm:prSet>
      <dgm:spPr/>
    </dgm:pt>
    <dgm:pt modelId="{A7E8FF6F-FAD5-485C-BEFA-E4575A5D5125}" type="pres">
      <dgm:prSet presAssocID="{5E3FB638-0362-4A15-981A-627C26B64919}" presName="sibTrans" presStyleCnt="0"/>
      <dgm:spPr/>
    </dgm:pt>
    <dgm:pt modelId="{5A699F6B-8592-4BEC-ADB3-E92DD4425566}" type="pres">
      <dgm:prSet presAssocID="{D8256FAB-F546-48B9-961A-B034172ED4AD}" presName="composite" presStyleCnt="0"/>
      <dgm:spPr/>
    </dgm:pt>
    <dgm:pt modelId="{5E265745-D170-4C83-A2E7-98636769A53D}" type="pres">
      <dgm:prSet presAssocID="{D8256FAB-F546-48B9-961A-B034172ED4AD}" presName="rect1" presStyleLbl="bgImgPlace1" presStyleIdx="2" presStyleCnt="3"/>
      <dgm:spPr>
        <a:blipFill>
          <a:blip xmlns:r="http://schemas.openxmlformats.org/officeDocument/2006/relationships" r:embed="rId3"/>
          <a:srcRect/>
          <a:stretch>
            <a:fillRect l="-10000" r="-10000"/>
          </a:stretch>
        </a:blipFill>
      </dgm:spPr>
    </dgm:pt>
    <dgm:pt modelId="{843F7128-342C-404A-BB98-AD7B835BA7DB}" type="pres">
      <dgm:prSet presAssocID="{D8256FAB-F546-48B9-961A-B034172ED4AD}" presName="wedgeRectCallout1" presStyleLbl="node1" presStyleIdx="2" presStyleCnt="3">
        <dgm:presLayoutVars>
          <dgm:bulletEnabled val="1"/>
        </dgm:presLayoutVars>
      </dgm:prSet>
      <dgm:spPr/>
    </dgm:pt>
  </dgm:ptLst>
  <dgm:cxnLst>
    <dgm:cxn modelId="{56B2BF24-A30B-4A94-BC97-B27C55F623FB}" type="presOf" srcId="{56A1CFCE-4169-4463-B611-85156B43ED10}" destId="{006B9505-4E3A-4E63-B459-A80BD71B2EDD}" srcOrd="0" destOrd="0" presId="urn:microsoft.com/office/officeart/2008/layout/BendingPictureCaptionList"/>
    <dgm:cxn modelId="{56A18D26-EA14-4BC9-AA46-0208785A2D8B}" type="presOf" srcId="{4DA503E7-97DD-4AEF-8B5C-E4484323134D}" destId="{ADCA1EE1-615D-4CF8-A6E2-4B71DEA41EE5}" srcOrd="0" destOrd="0" presId="urn:microsoft.com/office/officeart/2008/layout/BendingPictureCaptionList"/>
    <dgm:cxn modelId="{68E01062-E8AA-4FC5-93B2-ACE4D0405B15}" srcId="{4DA503E7-97DD-4AEF-8B5C-E4484323134D}" destId="{45816F3D-F2F5-42F1-BF58-2D454AB83B6C}" srcOrd="0" destOrd="0" parTransId="{56F56DD2-6CBF-47AC-913C-247B3D8D9F24}" sibTransId="{EB979A7F-9B4D-470A-8374-D551ED2E4D36}"/>
    <dgm:cxn modelId="{4B5D4C68-4A08-4287-8CDB-33C09548E344}" type="presOf" srcId="{45816F3D-F2F5-42F1-BF58-2D454AB83B6C}" destId="{33BA3A2B-AF40-467B-A763-0D4EAE89447A}" srcOrd="0" destOrd="0" presId="urn:microsoft.com/office/officeart/2008/layout/BendingPictureCaptionList"/>
    <dgm:cxn modelId="{7830566E-A1AE-4FA7-9343-DDCE8C4A0BCD}" type="presOf" srcId="{D8256FAB-F546-48B9-961A-B034172ED4AD}" destId="{843F7128-342C-404A-BB98-AD7B835BA7DB}" srcOrd="0" destOrd="0" presId="urn:microsoft.com/office/officeart/2008/layout/BendingPictureCaptionList"/>
    <dgm:cxn modelId="{FE57F557-FCBB-437D-B137-AC9C2EB2F480}" srcId="{4DA503E7-97DD-4AEF-8B5C-E4484323134D}" destId="{56A1CFCE-4169-4463-B611-85156B43ED10}" srcOrd="1" destOrd="0" parTransId="{3F4A859E-FFE0-4029-A5CF-20C50A3D9E87}" sibTransId="{5E3FB638-0362-4A15-981A-627C26B64919}"/>
    <dgm:cxn modelId="{CABF77ED-DB5D-497F-AEDD-589B24DE772A}" srcId="{4DA503E7-97DD-4AEF-8B5C-E4484323134D}" destId="{D8256FAB-F546-48B9-961A-B034172ED4AD}" srcOrd="2" destOrd="0" parTransId="{92E6A400-62CB-42B9-90F2-9A170744450E}" sibTransId="{160BFE6E-2980-43B5-8D87-4BBAAF2C405C}"/>
    <dgm:cxn modelId="{79A3455F-9905-4BA3-8BA1-6778D3F7A12E}" type="presParOf" srcId="{ADCA1EE1-615D-4CF8-A6E2-4B71DEA41EE5}" destId="{CDD2CB43-5875-4A17-B215-53F6142E1856}" srcOrd="0" destOrd="0" presId="urn:microsoft.com/office/officeart/2008/layout/BendingPictureCaptionList"/>
    <dgm:cxn modelId="{5BCBE37F-B988-4C75-8286-90E679DF2738}" type="presParOf" srcId="{CDD2CB43-5875-4A17-B215-53F6142E1856}" destId="{331DC1B0-EECE-4898-87C2-D638EC631672}" srcOrd="0" destOrd="0" presId="urn:microsoft.com/office/officeart/2008/layout/BendingPictureCaptionList"/>
    <dgm:cxn modelId="{E4BDB154-4AE9-41F5-99AA-346E100054DE}" type="presParOf" srcId="{CDD2CB43-5875-4A17-B215-53F6142E1856}" destId="{33BA3A2B-AF40-467B-A763-0D4EAE89447A}" srcOrd="1" destOrd="0" presId="urn:microsoft.com/office/officeart/2008/layout/BendingPictureCaptionList"/>
    <dgm:cxn modelId="{8B294DDA-EFB7-49A1-ADAD-12125C1FBA01}" type="presParOf" srcId="{ADCA1EE1-615D-4CF8-A6E2-4B71DEA41EE5}" destId="{28DC6165-D493-4DFD-BFF0-4FE70A63FEB8}" srcOrd="1" destOrd="0" presId="urn:microsoft.com/office/officeart/2008/layout/BendingPictureCaptionList"/>
    <dgm:cxn modelId="{C915A61F-69DA-4D8E-A473-3316BFA3C347}" type="presParOf" srcId="{ADCA1EE1-615D-4CF8-A6E2-4B71DEA41EE5}" destId="{3E8B8376-B5EA-49E8-B039-CF0132030A97}" srcOrd="2" destOrd="0" presId="urn:microsoft.com/office/officeart/2008/layout/BendingPictureCaptionList"/>
    <dgm:cxn modelId="{9E69E50B-A7B0-4372-A928-971EE4984C00}" type="presParOf" srcId="{3E8B8376-B5EA-49E8-B039-CF0132030A97}" destId="{CCC462C6-89AF-4375-B35D-2802AF9E1AB9}" srcOrd="0" destOrd="0" presId="urn:microsoft.com/office/officeart/2008/layout/BendingPictureCaptionList"/>
    <dgm:cxn modelId="{DAFE1217-B0AD-4D91-AA67-223C18D34467}" type="presParOf" srcId="{3E8B8376-B5EA-49E8-B039-CF0132030A97}" destId="{006B9505-4E3A-4E63-B459-A80BD71B2EDD}" srcOrd="1" destOrd="0" presId="urn:microsoft.com/office/officeart/2008/layout/BendingPictureCaptionList"/>
    <dgm:cxn modelId="{E8129C29-5DC3-49BF-B7D4-85D40FD71B47}" type="presParOf" srcId="{ADCA1EE1-615D-4CF8-A6E2-4B71DEA41EE5}" destId="{A7E8FF6F-FAD5-485C-BEFA-E4575A5D5125}" srcOrd="3" destOrd="0" presId="urn:microsoft.com/office/officeart/2008/layout/BendingPictureCaptionList"/>
    <dgm:cxn modelId="{9AD9235E-B25D-43F2-B35C-D326EF1F323A}" type="presParOf" srcId="{ADCA1EE1-615D-4CF8-A6E2-4B71DEA41EE5}" destId="{5A699F6B-8592-4BEC-ADB3-E92DD4425566}" srcOrd="4" destOrd="0" presId="urn:microsoft.com/office/officeart/2008/layout/BendingPictureCaptionList"/>
    <dgm:cxn modelId="{E764853E-463B-42C1-9E54-DAC4D6261041}" type="presParOf" srcId="{5A699F6B-8592-4BEC-ADB3-E92DD4425566}" destId="{5E265745-D170-4C83-A2E7-98636769A53D}" srcOrd="0" destOrd="0" presId="urn:microsoft.com/office/officeart/2008/layout/BendingPictureCaptionList"/>
    <dgm:cxn modelId="{ACE9EBBD-A4D5-44F7-A512-8F14667AC2A2}" type="presParOf" srcId="{5A699F6B-8592-4BEC-ADB3-E92DD4425566}" destId="{843F7128-342C-404A-BB98-AD7B835BA7DB}"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Telangana’s Economic Landscape:</a:t>
          </a:r>
          <a:endParaRPr lang="en-GB" b="0" i="0" dirty="0">
            <a:solidFill>
              <a:schemeClr val="tx1"/>
            </a:solidFill>
          </a:endParaRPr>
        </a:p>
        <a:p>
          <a:pPr>
            <a:buFont typeface="Arial" panose="020B0604020202020204" pitchFamily="34" charset="0"/>
            <a:buChar char="•"/>
          </a:pPr>
          <a:r>
            <a:rPr lang="en-GB" b="0" i="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Need for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The state's rapid growth, </a:t>
          </a:r>
          <a:r>
            <a:rPr lang="en-GB" b="0" i="0" dirty="0" err="1">
              <a:solidFill>
                <a:schemeClr val="tx1"/>
              </a:solidFill>
            </a:rPr>
            <a:t>fueled</a:t>
          </a:r>
          <a:r>
            <a:rPr lang="en-GB" b="0" i="0" dirty="0">
              <a:solidFill>
                <a:schemeClr val="tx1"/>
              </a:solidFill>
            </a:rPr>
            <a:t> by sectors like IT and agriculture, necessitates an in-depth analysis of key datasets to understand the underlying trends, challenges, and opportunities.</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Current Scenario:</a:t>
          </a:r>
          <a:endParaRPr lang="en-GB" b="0" i="0" dirty="0">
            <a:solidFill>
              <a:schemeClr val="tx1"/>
            </a:solidFill>
          </a:endParaRPr>
        </a:p>
        <a:p>
          <a:pPr>
            <a:buFont typeface="Arial" panose="020B0604020202020204" pitchFamily="34" charset="0"/>
            <a:buChar char="•"/>
          </a:pPr>
          <a:r>
            <a:rPr lang="en-GB" b="0" i="0" dirty="0">
              <a:solidFill>
                <a:schemeClr val="tx1"/>
              </a:solidFill>
            </a:rPr>
            <a:t>With the state's GDP ranking 9th and a GDP growth of 11.2% in 2021-22, exploring datasets like Stamp Registration, Transportation, and Ts-</a:t>
          </a:r>
          <a:r>
            <a:rPr lang="en-GB" b="0" i="0" dirty="0" err="1">
              <a:solidFill>
                <a:schemeClr val="tx1"/>
              </a:solidFill>
            </a:rPr>
            <a:t>Ipass</a:t>
          </a:r>
          <a:r>
            <a:rPr lang="en-GB" b="0" i="0" dirty="0">
              <a:solidFill>
                <a:schemeClr val="tx1"/>
              </a:solidFill>
            </a:rPr>
            <a:t> can offer valuable insights to optimize growth strategies</a:t>
          </a:r>
          <a:r>
            <a:rPr lang="en-GB" b="0" i="0" dirty="0"/>
            <a:t>.</a:t>
          </a:r>
          <a:endParaRPr lang="en-GB" dirty="0"/>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dpi="0" rotWithShape="1">
          <a:blip xmlns:r="http://schemas.openxmlformats.org/officeDocument/2006/relationships" r:embed="rId1"/>
          <a:srcRect/>
          <a:stretch>
            <a:fillRect l="-1805" t="785" r="-1805" b="785"/>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Data Exploration:</a:t>
          </a:r>
          <a:endParaRPr lang="en-GB" b="0" i="0" dirty="0">
            <a:solidFill>
              <a:schemeClr val="tx1"/>
            </a:solidFill>
          </a:endParaRPr>
        </a:p>
        <a:p>
          <a:pPr>
            <a:buFont typeface="Arial" panose="020B0604020202020204" pitchFamily="34" charset="0"/>
            <a:buChar char="•"/>
          </a:pPr>
          <a:r>
            <a:rPr lang="en-GB" b="0" i="0" dirty="0">
              <a:solidFill>
                <a:schemeClr val="tx1"/>
              </a:solidFill>
            </a:rPr>
            <a:t>To delve into the intricate details of Stamp Registration, Transportation, and Ts-</a:t>
          </a:r>
          <a:r>
            <a:rPr lang="en-GB" b="0" i="0" dirty="0" err="1">
              <a:solidFill>
                <a:schemeClr val="tx1"/>
              </a:solidFill>
            </a:rPr>
            <a:t>Ipass</a:t>
          </a:r>
          <a:r>
            <a:rPr lang="en-GB" b="0" i="0" dirty="0">
              <a:solidFill>
                <a:schemeClr val="tx1"/>
              </a:solidFill>
            </a:rPr>
            <a:t> datasets, </a:t>
          </a:r>
          <a:r>
            <a:rPr lang="en-GB" b="0" i="0" dirty="0" err="1">
              <a:solidFill>
                <a:schemeClr val="tx1"/>
              </a:solidFill>
            </a:rPr>
            <a:t>unraveling</a:t>
          </a:r>
          <a:r>
            <a:rPr lang="en-GB" b="0" i="0" dirty="0">
              <a:solidFill>
                <a:schemeClr val="tx1"/>
              </a:solidFill>
            </a:rPr>
            <a:t> the attributes, categories, and time periods to derive actionable insights.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Trend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To scrutinize the trends and patterns within each sector, aiming to unveil growth opportunities and areas that require attention and improvement. </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Policy Impact:</a:t>
          </a:r>
          <a:endParaRPr lang="en-GB" b="0" i="0" dirty="0">
            <a:solidFill>
              <a:schemeClr val="tx1"/>
            </a:solidFill>
          </a:endParaRPr>
        </a:p>
        <a:p>
          <a:pPr>
            <a:buFont typeface="Arial" panose="020B0604020202020204" pitchFamily="34" charset="0"/>
            <a:buChar char="•"/>
          </a:pPr>
          <a:r>
            <a:rPr lang="en-GB" b="0" i="0" dirty="0">
              <a:solidFill>
                <a:schemeClr val="tx1"/>
              </a:solidFill>
            </a:rPr>
            <a:t>To assess the influence of governmental policies and initiatives on these sectors, offering insights into their effectiveness and areas for enhancement.</a:t>
          </a:r>
          <a:endParaRPr lang="en-GB" dirty="0">
            <a:solidFill>
              <a:schemeClr val="tx1"/>
            </a:solidFill>
          </a:endParaRPr>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a:blip xmlns:r="http://schemas.openxmlformats.org/officeDocument/2006/relationships" r:embed="rId1"/>
          <a:srcRect/>
          <a:stretch>
            <a:fillRect l="-16000" r="-16000"/>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srcRect/>
          <a:stretch>
            <a:fillRect l="-50000" r="-50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l="-34000" r="-34000"/>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2945C1-B75B-4CE2-8F0D-3475203DECDA}" type="doc">
      <dgm:prSet loTypeId="urn:microsoft.com/office/officeart/2005/8/layout/chevron1" loCatId="process" qsTypeId="urn:microsoft.com/office/officeart/2005/8/quickstyle/simple1" qsCatId="simple" csTypeId="urn:microsoft.com/office/officeart/2005/8/colors/accent1_2" csCatId="accent1" phldr="1"/>
      <dgm:spPr/>
    </dgm:pt>
    <dgm:pt modelId="{9B86AE9D-FD39-44D2-A4E7-7913ACA6B0AA}">
      <dgm:prSet phldrT="[Text]"/>
      <dgm:spPr>
        <a:solidFill>
          <a:srgbClr val="FF8FA3"/>
        </a:solidFill>
      </dgm:spPr>
      <dgm:t>
        <a:bodyPr/>
        <a:lstStyle/>
        <a:p>
          <a:r>
            <a:rPr lang="en-GB" dirty="0">
              <a:solidFill>
                <a:schemeClr val="tx1"/>
              </a:solidFill>
            </a:rPr>
            <a:t>Data  Collection &amp; Data cleaning</a:t>
          </a:r>
        </a:p>
      </dgm:t>
    </dgm:pt>
    <dgm:pt modelId="{0EC82D2F-1E27-424A-8F9D-B469A5AB4D31}" type="parTrans" cxnId="{E72D4A89-B29D-4B69-AC90-3D68A2905755}">
      <dgm:prSet/>
      <dgm:spPr/>
      <dgm:t>
        <a:bodyPr/>
        <a:lstStyle/>
        <a:p>
          <a:endParaRPr lang="en-GB"/>
        </a:p>
      </dgm:t>
    </dgm:pt>
    <dgm:pt modelId="{D42178FB-EAED-43CE-806A-1C4F964849CF}" type="sibTrans" cxnId="{E72D4A89-B29D-4B69-AC90-3D68A2905755}">
      <dgm:prSet/>
      <dgm:spPr/>
      <dgm:t>
        <a:bodyPr/>
        <a:lstStyle/>
        <a:p>
          <a:endParaRPr lang="en-GB"/>
        </a:p>
      </dgm:t>
    </dgm:pt>
    <dgm:pt modelId="{CE20CCC0-9B7E-4EBE-8648-C209E73E2121}">
      <dgm:prSet phldrT="[Text]"/>
      <dgm:spPr>
        <a:solidFill>
          <a:srgbClr val="FF6B35"/>
        </a:solidFill>
      </dgm:spPr>
      <dgm:t>
        <a:bodyPr/>
        <a:lstStyle/>
        <a:p>
          <a:r>
            <a:rPr lang="en-GB" dirty="0">
              <a:solidFill>
                <a:schemeClr val="tx1"/>
              </a:solidFill>
            </a:rPr>
            <a:t>Data Analysis &amp; Statistical Analysis</a:t>
          </a:r>
        </a:p>
      </dgm:t>
    </dgm:pt>
    <dgm:pt modelId="{DFF57A31-3E28-4759-A0BE-D18DE4B6C047}" type="parTrans" cxnId="{B92003FE-0DE1-4109-A5B9-86D31E350FCD}">
      <dgm:prSet/>
      <dgm:spPr/>
      <dgm:t>
        <a:bodyPr/>
        <a:lstStyle/>
        <a:p>
          <a:endParaRPr lang="en-GB"/>
        </a:p>
      </dgm:t>
    </dgm:pt>
    <dgm:pt modelId="{ED37E529-62AE-4A89-9424-7B60C352F301}" type="sibTrans" cxnId="{B92003FE-0DE1-4109-A5B9-86D31E350FCD}">
      <dgm:prSet/>
      <dgm:spPr/>
      <dgm:t>
        <a:bodyPr/>
        <a:lstStyle/>
        <a:p>
          <a:endParaRPr lang="en-GB"/>
        </a:p>
      </dgm:t>
    </dgm:pt>
    <dgm:pt modelId="{E5753ED2-E24F-4B1B-BA14-A3D4BA89967C}">
      <dgm:prSet phldrT="[Text]"/>
      <dgm:spPr>
        <a:solidFill>
          <a:schemeClr val="accent2">
            <a:lumMod val="60000"/>
            <a:lumOff val="40000"/>
          </a:schemeClr>
        </a:solidFill>
      </dgm:spPr>
      <dgm:t>
        <a:bodyPr/>
        <a:lstStyle/>
        <a:p>
          <a:r>
            <a:rPr lang="en-GB" dirty="0">
              <a:solidFill>
                <a:schemeClr val="tx1"/>
              </a:solidFill>
            </a:rPr>
            <a:t>Insight Generation &amp; Dashboard</a:t>
          </a:r>
        </a:p>
      </dgm:t>
    </dgm:pt>
    <dgm:pt modelId="{0944E0CF-11D5-4D4D-9346-461E1A70042E}" type="parTrans" cxnId="{690FC187-805D-4308-B70A-6422486D2D63}">
      <dgm:prSet/>
      <dgm:spPr/>
      <dgm:t>
        <a:bodyPr/>
        <a:lstStyle/>
        <a:p>
          <a:endParaRPr lang="en-GB"/>
        </a:p>
      </dgm:t>
    </dgm:pt>
    <dgm:pt modelId="{CBA78DC1-52D0-4B7E-96F1-C7DA56A299E8}" type="sibTrans" cxnId="{690FC187-805D-4308-B70A-6422486D2D63}">
      <dgm:prSet/>
      <dgm:spPr/>
      <dgm:t>
        <a:bodyPr/>
        <a:lstStyle/>
        <a:p>
          <a:endParaRPr lang="en-GB"/>
        </a:p>
      </dgm:t>
    </dgm:pt>
    <dgm:pt modelId="{E7D33B57-D264-452B-93F3-1F223447251E}" type="pres">
      <dgm:prSet presAssocID="{872945C1-B75B-4CE2-8F0D-3475203DECDA}" presName="Name0" presStyleCnt="0">
        <dgm:presLayoutVars>
          <dgm:dir/>
          <dgm:animLvl val="lvl"/>
          <dgm:resizeHandles val="exact"/>
        </dgm:presLayoutVars>
      </dgm:prSet>
      <dgm:spPr/>
    </dgm:pt>
    <dgm:pt modelId="{E9E75966-A5AF-415F-A97A-4076086D23B5}" type="pres">
      <dgm:prSet presAssocID="{9B86AE9D-FD39-44D2-A4E7-7913ACA6B0AA}" presName="parTxOnly" presStyleLbl="node1" presStyleIdx="0" presStyleCnt="3">
        <dgm:presLayoutVars>
          <dgm:chMax val="0"/>
          <dgm:chPref val="0"/>
          <dgm:bulletEnabled val="1"/>
        </dgm:presLayoutVars>
      </dgm:prSet>
      <dgm:spPr/>
    </dgm:pt>
    <dgm:pt modelId="{247297C5-D54E-4E4C-A4D5-9AD9944734FA}" type="pres">
      <dgm:prSet presAssocID="{D42178FB-EAED-43CE-806A-1C4F964849CF}" presName="parTxOnlySpace" presStyleCnt="0"/>
      <dgm:spPr/>
    </dgm:pt>
    <dgm:pt modelId="{D5E1E82E-8C9B-463F-8481-9CC06B4F46AB}" type="pres">
      <dgm:prSet presAssocID="{CE20CCC0-9B7E-4EBE-8648-C209E73E2121}" presName="parTxOnly" presStyleLbl="node1" presStyleIdx="1" presStyleCnt="3">
        <dgm:presLayoutVars>
          <dgm:chMax val="0"/>
          <dgm:chPref val="0"/>
          <dgm:bulletEnabled val="1"/>
        </dgm:presLayoutVars>
      </dgm:prSet>
      <dgm:spPr/>
    </dgm:pt>
    <dgm:pt modelId="{550E3924-EE1E-486A-A40D-7C3B536AD5C7}" type="pres">
      <dgm:prSet presAssocID="{ED37E529-62AE-4A89-9424-7B60C352F301}" presName="parTxOnlySpace" presStyleCnt="0"/>
      <dgm:spPr/>
    </dgm:pt>
    <dgm:pt modelId="{868AA035-34B7-4E1A-B511-B97FFA7BA21B}" type="pres">
      <dgm:prSet presAssocID="{E5753ED2-E24F-4B1B-BA14-A3D4BA89967C}" presName="parTxOnly" presStyleLbl="node1" presStyleIdx="2" presStyleCnt="3">
        <dgm:presLayoutVars>
          <dgm:chMax val="0"/>
          <dgm:chPref val="0"/>
          <dgm:bulletEnabled val="1"/>
        </dgm:presLayoutVars>
      </dgm:prSet>
      <dgm:spPr/>
    </dgm:pt>
  </dgm:ptLst>
  <dgm:cxnLst>
    <dgm:cxn modelId="{94AFD214-819C-43EB-B0CB-9D4A283392EB}" type="presOf" srcId="{9B86AE9D-FD39-44D2-A4E7-7913ACA6B0AA}" destId="{E9E75966-A5AF-415F-A97A-4076086D23B5}" srcOrd="0" destOrd="0" presId="urn:microsoft.com/office/officeart/2005/8/layout/chevron1"/>
    <dgm:cxn modelId="{690FC187-805D-4308-B70A-6422486D2D63}" srcId="{872945C1-B75B-4CE2-8F0D-3475203DECDA}" destId="{E5753ED2-E24F-4B1B-BA14-A3D4BA89967C}" srcOrd="2" destOrd="0" parTransId="{0944E0CF-11D5-4D4D-9346-461E1A70042E}" sibTransId="{CBA78DC1-52D0-4B7E-96F1-C7DA56A299E8}"/>
    <dgm:cxn modelId="{E72D4A89-B29D-4B69-AC90-3D68A2905755}" srcId="{872945C1-B75B-4CE2-8F0D-3475203DECDA}" destId="{9B86AE9D-FD39-44D2-A4E7-7913ACA6B0AA}" srcOrd="0" destOrd="0" parTransId="{0EC82D2F-1E27-424A-8F9D-B469A5AB4D31}" sibTransId="{D42178FB-EAED-43CE-806A-1C4F964849CF}"/>
    <dgm:cxn modelId="{DDA1659A-BDE6-47F5-8952-6F1545748909}" type="presOf" srcId="{872945C1-B75B-4CE2-8F0D-3475203DECDA}" destId="{E7D33B57-D264-452B-93F3-1F223447251E}" srcOrd="0" destOrd="0" presId="urn:microsoft.com/office/officeart/2005/8/layout/chevron1"/>
    <dgm:cxn modelId="{410ACCE3-4C70-418A-9CD9-74295573B28B}" type="presOf" srcId="{CE20CCC0-9B7E-4EBE-8648-C209E73E2121}" destId="{D5E1E82E-8C9B-463F-8481-9CC06B4F46AB}" srcOrd="0" destOrd="0" presId="urn:microsoft.com/office/officeart/2005/8/layout/chevron1"/>
    <dgm:cxn modelId="{1A3FABF0-A2F1-4616-B5DB-63C7396F8DDA}" type="presOf" srcId="{E5753ED2-E24F-4B1B-BA14-A3D4BA89967C}" destId="{868AA035-34B7-4E1A-B511-B97FFA7BA21B}" srcOrd="0" destOrd="0" presId="urn:microsoft.com/office/officeart/2005/8/layout/chevron1"/>
    <dgm:cxn modelId="{B92003FE-0DE1-4109-A5B9-86D31E350FCD}" srcId="{872945C1-B75B-4CE2-8F0D-3475203DECDA}" destId="{CE20CCC0-9B7E-4EBE-8648-C209E73E2121}" srcOrd="1" destOrd="0" parTransId="{DFF57A31-3E28-4759-A0BE-D18DE4B6C047}" sibTransId="{ED37E529-62AE-4A89-9424-7B60C352F301}"/>
    <dgm:cxn modelId="{41C015AC-A391-4560-BE64-6C1E68043C65}" type="presParOf" srcId="{E7D33B57-D264-452B-93F3-1F223447251E}" destId="{E9E75966-A5AF-415F-A97A-4076086D23B5}" srcOrd="0" destOrd="0" presId="urn:microsoft.com/office/officeart/2005/8/layout/chevron1"/>
    <dgm:cxn modelId="{08F413D4-AD05-440D-B459-0CFA3938E650}" type="presParOf" srcId="{E7D33B57-D264-452B-93F3-1F223447251E}" destId="{247297C5-D54E-4E4C-A4D5-9AD9944734FA}" srcOrd="1" destOrd="0" presId="urn:microsoft.com/office/officeart/2005/8/layout/chevron1"/>
    <dgm:cxn modelId="{F79BAEDD-C2DF-4FD6-B9E2-195CF40F506D}" type="presParOf" srcId="{E7D33B57-D264-452B-93F3-1F223447251E}" destId="{D5E1E82E-8C9B-463F-8481-9CC06B4F46AB}" srcOrd="2" destOrd="0" presId="urn:microsoft.com/office/officeart/2005/8/layout/chevron1"/>
    <dgm:cxn modelId="{624D6039-1F89-47CD-BFAF-8FB1848D7C23}" type="presParOf" srcId="{E7D33B57-D264-452B-93F3-1F223447251E}" destId="{550E3924-EE1E-486A-A40D-7C3B536AD5C7}" srcOrd="3" destOrd="0" presId="urn:microsoft.com/office/officeart/2005/8/layout/chevron1"/>
    <dgm:cxn modelId="{C837DB9C-A7CA-4F0B-A620-2AEF99FB24D5}" type="presParOf" srcId="{E7D33B57-D264-452B-93F3-1F223447251E}" destId="{868AA035-34B7-4E1A-B511-B97FFA7BA2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B2F918-EC2A-40D3-900B-877A2161D21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FB865F90-438E-43B0-8EBC-72245C080A98}">
      <dgm:prSet phldrT="[Text]"/>
      <dgm:spPr>
        <a:solidFill>
          <a:srgbClr val="FF8FA3">
            <a:alpha val="70000"/>
          </a:srgbClr>
        </a:solidFill>
        <a:ln>
          <a:noFill/>
        </a:ln>
      </dgm:spPr>
      <dgm:t>
        <a:bodyPr/>
        <a:lstStyle/>
        <a:p>
          <a:r>
            <a:rPr lang="en-GB" b="1" i="0" dirty="0">
              <a:solidFill>
                <a:schemeClr val="tx1"/>
              </a:solidFill>
            </a:rPr>
            <a:t>Stamp</a:t>
          </a:r>
          <a:r>
            <a:rPr lang="en-GB" b="1" i="0" dirty="0"/>
            <a:t> </a:t>
          </a:r>
          <a:r>
            <a:rPr lang="en-GB" b="1" i="0" dirty="0">
              <a:solidFill>
                <a:schemeClr val="tx1"/>
              </a:solidFill>
            </a:rPr>
            <a:t>Registration</a:t>
          </a:r>
          <a:r>
            <a:rPr lang="en-GB" b="1" i="0" dirty="0"/>
            <a:t> </a:t>
          </a:r>
          <a:r>
            <a:rPr lang="en-GB" b="1" i="0" dirty="0">
              <a:solidFill>
                <a:schemeClr val="tx1"/>
              </a:solidFill>
            </a:rPr>
            <a:t>Data</a:t>
          </a:r>
          <a:endParaRPr lang="en-GB" dirty="0">
            <a:solidFill>
              <a:schemeClr val="tx1"/>
            </a:solidFill>
          </a:endParaRPr>
        </a:p>
      </dgm:t>
    </dgm:pt>
    <dgm:pt modelId="{CC8F0053-0B66-4475-911E-39FB686F3F5F}" type="parTrans" cxnId="{C63CCFBC-1650-47AC-B313-3C554C44E837}">
      <dgm:prSet/>
      <dgm:spPr/>
      <dgm:t>
        <a:bodyPr/>
        <a:lstStyle/>
        <a:p>
          <a:endParaRPr lang="en-GB"/>
        </a:p>
      </dgm:t>
    </dgm:pt>
    <dgm:pt modelId="{A32FC298-99F9-4CEC-9C1E-4484E0AF2541}" type="sibTrans" cxnId="{C63CCFBC-1650-47AC-B313-3C554C44E837}">
      <dgm:prSet/>
      <dgm:spPr/>
      <dgm:t>
        <a:bodyPr/>
        <a:lstStyle/>
        <a:p>
          <a:endParaRPr lang="en-GB"/>
        </a:p>
      </dgm:t>
    </dgm:pt>
    <dgm:pt modelId="{FDE5F4AF-0922-4FB1-A057-F60DB9689425}">
      <dgm:prSet phldrT="[Text]"/>
      <dgm:spPr>
        <a:solidFill>
          <a:srgbClr val="FF8FA3">
            <a:alpha val="70000"/>
          </a:srgbClr>
        </a:solidFill>
        <a:ln>
          <a:noFill/>
        </a:ln>
      </dgm:spPr>
      <dgm:t>
        <a:bodyPr/>
        <a:lstStyle/>
        <a:p>
          <a:r>
            <a:rPr lang="en-GB" b="1" i="0" dirty="0">
              <a:solidFill>
                <a:schemeClr val="tx1"/>
              </a:solidFill>
            </a:rPr>
            <a:t>Transportation</a:t>
          </a:r>
          <a:r>
            <a:rPr lang="en-GB" b="1" i="0" dirty="0"/>
            <a:t> </a:t>
          </a:r>
          <a:r>
            <a:rPr lang="en-GB" b="1" i="0" dirty="0">
              <a:solidFill>
                <a:schemeClr val="tx1"/>
              </a:solidFill>
            </a:rPr>
            <a:t>Data</a:t>
          </a:r>
          <a:endParaRPr lang="en-GB" dirty="0">
            <a:solidFill>
              <a:schemeClr val="tx1"/>
            </a:solidFill>
          </a:endParaRPr>
        </a:p>
      </dgm:t>
    </dgm:pt>
    <dgm:pt modelId="{5B7B4359-4715-4A51-BB2D-6F3AE908B178}" type="sibTrans" cxnId="{CE88CCBA-041D-4B7B-AE6D-7D0E5DBB9370}">
      <dgm:prSet/>
      <dgm:spPr/>
      <dgm:t>
        <a:bodyPr/>
        <a:lstStyle/>
        <a:p>
          <a:endParaRPr lang="en-GB"/>
        </a:p>
      </dgm:t>
    </dgm:pt>
    <dgm:pt modelId="{5DB2D959-1841-44FB-B214-8F252A289DD7}" type="parTrans" cxnId="{CE88CCBA-041D-4B7B-AE6D-7D0E5DBB9370}">
      <dgm:prSet/>
      <dgm:spPr/>
      <dgm:t>
        <a:bodyPr/>
        <a:lstStyle/>
        <a:p>
          <a:endParaRPr lang="en-GB"/>
        </a:p>
      </dgm:t>
    </dgm:pt>
    <dgm:pt modelId="{6C310D7B-6E59-41BC-8D9E-F6209DE14E8C}">
      <dgm:prSet phldrT="[Text]"/>
      <dgm:spPr>
        <a:solidFill>
          <a:srgbClr val="FF8FA3">
            <a:alpha val="70000"/>
          </a:srgbClr>
        </a:solidFill>
        <a:ln>
          <a:noFill/>
        </a:ln>
      </dgm:spPr>
      <dgm:t>
        <a:bodyPr/>
        <a:lstStyle/>
        <a:p>
          <a:r>
            <a:rPr lang="en-GB" b="1" i="0" dirty="0">
              <a:solidFill>
                <a:schemeClr val="tx1"/>
              </a:solidFill>
            </a:rPr>
            <a:t>Ts-</a:t>
          </a:r>
          <a:r>
            <a:rPr lang="en-GB" b="1" i="0" dirty="0" err="1">
              <a:solidFill>
                <a:schemeClr val="tx1"/>
              </a:solidFill>
            </a:rPr>
            <a:t>Ipass</a:t>
          </a:r>
          <a:r>
            <a:rPr lang="en-GB" b="1" i="0" dirty="0">
              <a:solidFill>
                <a:schemeClr val="tx1"/>
              </a:solidFill>
            </a:rPr>
            <a:t> Data</a:t>
          </a:r>
          <a:endParaRPr lang="en-GB" dirty="0">
            <a:solidFill>
              <a:schemeClr val="tx1"/>
            </a:solidFill>
          </a:endParaRPr>
        </a:p>
      </dgm:t>
    </dgm:pt>
    <dgm:pt modelId="{104195CB-76CA-4F6C-852C-30C7ED7C662D}" type="sibTrans" cxnId="{3B87C51B-B435-45C6-B056-B6CA8A79A854}">
      <dgm:prSet/>
      <dgm:spPr/>
      <dgm:t>
        <a:bodyPr/>
        <a:lstStyle/>
        <a:p>
          <a:endParaRPr lang="en-GB"/>
        </a:p>
      </dgm:t>
    </dgm:pt>
    <dgm:pt modelId="{9CA1D631-C719-4CE7-ABE1-E76A9C8028FD}" type="parTrans" cxnId="{3B87C51B-B435-45C6-B056-B6CA8A79A854}">
      <dgm:prSet/>
      <dgm:spPr/>
      <dgm:t>
        <a:bodyPr/>
        <a:lstStyle/>
        <a:p>
          <a:endParaRPr lang="en-GB"/>
        </a:p>
      </dgm:t>
    </dgm:pt>
    <dgm:pt modelId="{D0758659-0ABF-47A2-A3B4-E35AF969E577}" type="pres">
      <dgm:prSet presAssocID="{58B2F918-EC2A-40D3-900B-877A2161D211}" presName="Name0" presStyleCnt="0">
        <dgm:presLayoutVars>
          <dgm:chMax val="7"/>
          <dgm:chPref val="7"/>
          <dgm:dir/>
        </dgm:presLayoutVars>
      </dgm:prSet>
      <dgm:spPr/>
    </dgm:pt>
    <dgm:pt modelId="{23CAF7D4-EC47-499D-BB55-5C8FC3441635}" type="pres">
      <dgm:prSet presAssocID="{58B2F918-EC2A-40D3-900B-877A2161D211}" presName="Name1" presStyleCnt="0"/>
      <dgm:spPr/>
    </dgm:pt>
    <dgm:pt modelId="{B8145A26-1635-4369-9534-269E4726C877}" type="pres">
      <dgm:prSet presAssocID="{58B2F918-EC2A-40D3-900B-877A2161D211}" presName="cycle" presStyleCnt="0"/>
      <dgm:spPr/>
    </dgm:pt>
    <dgm:pt modelId="{7CEE4103-3B18-4FDC-8507-6596F36A23F9}" type="pres">
      <dgm:prSet presAssocID="{58B2F918-EC2A-40D3-900B-877A2161D211}" presName="srcNode" presStyleLbl="node1" presStyleIdx="0" presStyleCnt="3"/>
      <dgm:spPr/>
    </dgm:pt>
    <dgm:pt modelId="{896DA385-184D-404E-B62D-2C133C05EEDD}" type="pres">
      <dgm:prSet presAssocID="{58B2F918-EC2A-40D3-900B-877A2161D211}" presName="conn" presStyleLbl="parChTrans1D2" presStyleIdx="0" presStyleCnt="1"/>
      <dgm:spPr/>
    </dgm:pt>
    <dgm:pt modelId="{35F3F479-8E10-4EBF-8A6E-F2050343D15E}" type="pres">
      <dgm:prSet presAssocID="{58B2F918-EC2A-40D3-900B-877A2161D211}" presName="extraNode" presStyleLbl="node1" presStyleIdx="0" presStyleCnt="3"/>
      <dgm:spPr/>
    </dgm:pt>
    <dgm:pt modelId="{B6DCF120-4BF1-4660-A6A8-E89DCCDC588C}" type="pres">
      <dgm:prSet presAssocID="{58B2F918-EC2A-40D3-900B-877A2161D211}" presName="dstNode" presStyleLbl="node1" presStyleIdx="0" presStyleCnt="3"/>
      <dgm:spPr/>
    </dgm:pt>
    <dgm:pt modelId="{A76D4E4C-9506-4F58-A20D-D628956D86FC}" type="pres">
      <dgm:prSet presAssocID="{FB865F90-438E-43B0-8EBC-72245C080A98}" presName="text_1" presStyleLbl="node1" presStyleIdx="0" presStyleCnt="3">
        <dgm:presLayoutVars>
          <dgm:bulletEnabled val="1"/>
        </dgm:presLayoutVars>
      </dgm:prSet>
      <dgm:spPr/>
    </dgm:pt>
    <dgm:pt modelId="{0482E736-0E7E-449F-94DE-1F75E407E6F5}" type="pres">
      <dgm:prSet presAssocID="{FB865F90-438E-43B0-8EBC-72245C080A98}" presName="accent_1" presStyleCnt="0"/>
      <dgm:spPr/>
    </dgm:pt>
    <dgm:pt modelId="{79157A85-BFF8-485E-962B-A73174A21F8E}" type="pres">
      <dgm:prSet presAssocID="{FB865F90-438E-43B0-8EBC-72245C080A98}" presName="accentRepeatNode" presStyleLbl="solidFgAcc1" presStyleIdx="0" presStyleCnt="3"/>
      <dgm:spPr>
        <a:blipFill rotWithShape="0">
          <a:blip xmlns:r="http://schemas.openxmlformats.org/officeDocument/2006/relationships" r:embed="rId1"/>
          <a:stretch>
            <a:fillRect l="-1805" t="785" r="-1805" b="785"/>
          </a:stretch>
        </a:blipFill>
      </dgm:spPr>
    </dgm:pt>
    <dgm:pt modelId="{9361240D-13DC-437F-AB1F-E893F3162BB1}" type="pres">
      <dgm:prSet presAssocID="{FDE5F4AF-0922-4FB1-A057-F60DB9689425}" presName="text_2" presStyleLbl="node1" presStyleIdx="1" presStyleCnt="3">
        <dgm:presLayoutVars>
          <dgm:bulletEnabled val="1"/>
        </dgm:presLayoutVars>
      </dgm:prSet>
      <dgm:spPr/>
    </dgm:pt>
    <dgm:pt modelId="{549C0506-E43B-4793-9B4F-90FD5CC86765}" type="pres">
      <dgm:prSet presAssocID="{FDE5F4AF-0922-4FB1-A057-F60DB9689425}" presName="accent_2" presStyleCnt="0"/>
      <dgm:spPr/>
    </dgm:pt>
    <dgm:pt modelId="{4A96653A-0164-4B0E-A374-C431D30E5425}" type="pres">
      <dgm:prSet presAssocID="{FDE5F4AF-0922-4FB1-A057-F60DB9689425}" presName="accentRepeatNode" presStyleLbl="solidFgAcc1" presStyleIdx="1" presStyleCnt="3"/>
      <dgm:spPr>
        <a:blipFill rotWithShape="0">
          <a:blip xmlns:r="http://schemas.openxmlformats.org/officeDocument/2006/relationships" r:embed="rId2"/>
          <a:stretch>
            <a:fillRect l="-1805" t="785" r="-1805" b="785"/>
          </a:stretch>
        </a:blipFill>
      </dgm:spPr>
    </dgm:pt>
    <dgm:pt modelId="{F4BE9B6C-FF34-493A-9B42-E0BCDE300FFC}" type="pres">
      <dgm:prSet presAssocID="{6C310D7B-6E59-41BC-8D9E-F6209DE14E8C}" presName="text_3" presStyleLbl="node1" presStyleIdx="2" presStyleCnt="3">
        <dgm:presLayoutVars>
          <dgm:bulletEnabled val="1"/>
        </dgm:presLayoutVars>
      </dgm:prSet>
      <dgm:spPr/>
    </dgm:pt>
    <dgm:pt modelId="{C0851F84-1026-4315-881E-09A3753C3405}" type="pres">
      <dgm:prSet presAssocID="{6C310D7B-6E59-41BC-8D9E-F6209DE14E8C}" presName="accent_3" presStyleCnt="0"/>
      <dgm:spPr/>
    </dgm:pt>
    <dgm:pt modelId="{FEC127C7-9C1C-46C9-A09E-D7A08D93AFDA}" type="pres">
      <dgm:prSet presAssocID="{6C310D7B-6E59-41BC-8D9E-F6209DE14E8C}" presName="accentRepeatNode" presStyleLbl="solidFgAcc1" presStyleIdx="2" presStyleCnt="3"/>
      <dgm:spPr>
        <a:blipFill rotWithShape="0">
          <a:blip xmlns:r="http://schemas.openxmlformats.org/officeDocument/2006/relationships" r:embed="rId3"/>
          <a:stretch>
            <a:fillRect l="-1805" t="785" r="-1805" b="785"/>
          </a:stretch>
        </a:blipFill>
      </dgm:spPr>
    </dgm:pt>
  </dgm:ptLst>
  <dgm:cxnLst>
    <dgm:cxn modelId="{3134080A-ACD7-4D0C-A090-40A0B54F1305}" type="presOf" srcId="{6C310D7B-6E59-41BC-8D9E-F6209DE14E8C}" destId="{F4BE9B6C-FF34-493A-9B42-E0BCDE300FFC}" srcOrd="0" destOrd="0" presId="urn:microsoft.com/office/officeart/2008/layout/VerticalCurvedList"/>
    <dgm:cxn modelId="{3B87C51B-B435-45C6-B056-B6CA8A79A854}" srcId="{58B2F918-EC2A-40D3-900B-877A2161D211}" destId="{6C310D7B-6E59-41BC-8D9E-F6209DE14E8C}" srcOrd="2" destOrd="0" parTransId="{9CA1D631-C719-4CE7-ABE1-E76A9C8028FD}" sibTransId="{104195CB-76CA-4F6C-852C-30C7ED7C662D}"/>
    <dgm:cxn modelId="{3D9B4539-C95C-46B3-ADA8-6866153EAAF2}" type="presOf" srcId="{FDE5F4AF-0922-4FB1-A057-F60DB9689425}" destId="{9361240D-13DC-437F-AB1F-E893F3162BB1}" srcOrd="0" destOrd="0" presId="urn:microsoft.com/office/officeart/2008/layout/VerticalCurvedList"/>
    <dgm:cxn modelId="{3E40008E-0A48-4EAF-BDC0-B358A4EB02A1}" type="presOf" srcId="{FB865F90-438E-43B0-8EBC-72245C080A98}" destId="{A76D4E4C-9506-4F58-A20D-D628956D86FC}" srcOrd="0" destOrd="0" presId="urn:microsoft.com/office/officeart/2008/layout/VerticalCurvedList"/>
    <dgm:cxn modelId="{A2ABF094-4E15-4D3C-9D9A-C446CD2CB2B8}" type="presOf" srcId="{58B2F918-EC2A-40D3-900B-877A2161D211}" destId="{D0758659-0ABF-47A2-A3B4-E35AF969E577}" srcOrd="0" destOrd="0" presId="urn:microsoft.com/office/officeart/2008/layout/VerticalCurvedList"/>
    <dgm:cxn modelId="{4B6449AE-C829-4558-AC0B-9DDE90515F5F}" type="presOf" srcId="{A32FC298-99F9-4CEC-9C1E-4484E0AF2541}" destId="{896DA385-184D-404E-B62D-2C133C05EEDD}" srcOrd="0" destOrd="0" presId="urn:microsoft.com/office/officeart/2008/layout/VerticalCurvedList"/>
    <dgm:cxn modelId="{CE88CCBA-041D-4B7B-AE6D-7D0E5DBB9370}" srcId="{58B2F918-EC2A-40D3-900B-877A2161D211}" destId="{FDE5F4AF-0922-4FB1-A057-F60DB9689425}" srcOrd="1" destOrd="0" parTransId="{5DB2D959-1841-44FB-B214-8F252A289DD7}" sibTransId="{5B7B4359-4715-4A51-BB2D-6F3AE908B178}"/>
    <dgm:cxn modelId="{C63CCFBC-1650-47AC-B313-3C554C44E837}" srcId="{58B2F918-EC2A-40D3-900B-877A2161D211}" destId="{FB865F90-438E-43B0-8EBC-72245C080A98}" srcOrd="0" destOrd="0" parTransId="{CC8F0053-0B66-4475-911E-39FB686F3F5F}" sibTransId="{A32FC298-99F9-4CEC-9C1E-4484E0AF2541}"/>
    <dgm:cxn modelId="{66C2B9E4-F5DB-4DA7-821F-62EB27C7DA83}" type="presParOf" srcId="{D0758659-0ABF-47A2-A3B4-E35AF969E577}" destId="{23CAF7D4-EC47-499D-BB55-5C8FC3441635}" srcOrd="0" destOrd="0" presId="urn:microsoft.com/office/officeart/2008/layout/VerticalCurvedList"/>
    <dgm:cxn modelId="{B7D96C94-EE8A-4345-B822-6B9CEBDBA12E}" type="presParOf" srcId="{23CAF7D4-EC47-499D-BB55-5C8FC3441635}" destId="{B8145A26-1635-4369-9534-269E4726C877}" srcOrd="0" destOrd="0" presId="urn:microsoft.com/office/officeart/2008/layout/VerticalCurvedList"/>
    <dgm:cxn modelId="{94C371F5-FC23-4AE9-9CEC-ECA1B73CF72F}" type="presParOf" srcId="{B8145A26-1635-4369-9534-269E4726C877}" destId="{7CEE4103-3B18-4FDC-8507-6596F36A23F9}" srcOrd="0" destOrd="0" presId="urn:microsoft.com/office/officeart/2008/layout/VerticalCurvedList"/>
    <dgm:cxn modelId="{B985F181-3D59-45BE-A1A1-8973529D4EF5}" type="presParOf" srcId="{B8145A26-1635-4369-9534-269E4726C877}" destId="{896DA385-184D-404E-B62D-2C133C05EEDD}" srcOrd="1" destOrd="0" presId="urn:microsoft.com/office/officeart/2008/layout/VerticalCurvedList"/>
    <dgm:cxn modelId="{553BAD26-5F21-47F4-BA8E-74FEBE71DDF9}" type="presParOf" srcId="{B8145A26-1635-4369-9534-269E4726C877}" destId="{35F3F479-8E10-4EBF-8A6E-F2050343D15E}" srcOrd="2" destOrd="0" presId="urn:microsoft.com/office/officeart/2008/layout/VerticalCurvedList"/>
    <dgm:cxn modelId="{7F934A84-42EE-40D2-9C04-F2BC6F115792}" type="presParOf" srcId="{B8145A26-1635-4369-9534-269E4726C877}" destId="{B6DCF120-4BF1-4660-A6A8-E89DCCDC588C}" srcOrd="3" destOrd="0" presId="urn:microsoft.com/office/officeart/2008/layout/VerticalCurvedList"/>
    <dgm:cxn modelId="{10B37AC1-16E6-420C-A551-55C897186EAD}" type="presParOf" srcId="{23CAF7D4-EC47-499D-BB55-5C8FC3441635}" destId="{A76D4E4C-9506-4F58-A20D-D628956D86FC}" srcOrd="1" destOrd="0" presId="urn:microsoft.com/office/officeart/2008/layout/VerticalCurvedList"/>
    <dgm:cxn modelId="{DC283CCF-D381-4740-91BE-EC1406F94112}" type="presParOf" srcId="{23CAF7D4-EC47-499D-BB55-5C8FC3441635}" destId="{0482E736-0E7E-449F-94DE-1F75E407E6F5}" srcOrd="2" destOrd="0" presId="urn:microsoft.com/office/officeart/2008/layout/VerticalCurvedList"/>
    <dgm:cxn modelId="{D5F82228-07CA-4B40-88EA-6A81F7499223}" type="presParOf" srcId="{0482E736-0E7E-449F-94DE-1F75E407E6F5}" destId="{79157A85-BFF8-485E-962B-A73174A21F8E}" srcOrd="0" destOrd="0" presId="urn:microsoft.com/office/officeart/2008/layout/VerticalCurvedList"/>
    <dgm:cxn modelId="{55EF8C65-D352-49E6-A576-89179DFDE202}" type="presParOf" srcId="{23CAF7D4-EC47-499D-BB55-5C8FC3441635}" destId="{9361240D-13DC-437F-AB1F-E893F3162BB1}" srcOrd="3" destOrd="0" presId="urn:microsoft.com/office/officeart/2008/layout/VerticalCurvedList"/>
    <dgm:cxn modelId="{AE915E27-ED01-41B4-A1D8-27BB66781A3C}" type="presParOf" srcId="{23CAF7D4-EC47-499D-BB55-5C8FC3441635}" destId="{549C0506-E43B-4793-9B4F-90FD5CC86765}" srcOrd="4" destOrd="0" presId="urn:microsoft.com/office/officeart/2008/layout/VerticalCurvedList"/>
    <dgm:cxn modelId="{B0B603DF-0743-47FC-BC81-3B5F3723FF78}" type="presParOf" srcId="{549C0506-E43B-4793-9B4F-90FD5CC86765}" destId="{4A96653A-0164-4B0E-A374-C431D30E5425}" srcOrd="0" destOrd="0" presId="urn:microsoft.com/office/officeart/2008/layout/VerticalCurvedList"/>
    <dgm:cxn modelId="{7260F071-B786-4BCA-A454-D01B952FABEA}" type="presParOf" srcId="{23CAF7D4-EC47-499D-BB55-5C8FC3441635}" destId="{F4BE9B6C-FF34-493A-9B42-E0BCDE300FFC}" srcOrd="5" destOrd="0" presId="urn:microsoft.com/office/officeart/2008/layout/VerticalCurvedList"/>
    <dgm:cxn modelId="{6EAB414D-0FDA-4D5F-A7C5-8D586468C79A}" type="presParOf" srcId="{23CAF7D4-EC47-499D-BB55-5C8FC3441635}" destId="{C0851F84-1026-4315-881E-09A3753C3405}" srcOrd="6" destOrd="0" presId="urn:microsoft.com/office/officeart/2008/layout/VerticalCurvedList"/>
    <dgm:cxn modelId="{B7E72EFB-9916-44A3-95F9-0D43FBEFC15A}" type="presParOf" srcId="{C0851F84-1026-4315-881E-09A3753C3405}" destId="{FEC127C7-9C1C-46C9-A09E-D7A08D93AFDA}"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C1B0-EECE-4898-87C2-D638EC631672}">
      <dsp:nvSpPr>
        <dsp:cNvPr id="0" name=""/>
        <dsp:cNvSpPr/>
      </dsp:nvSpPr>
      <dsp:spPr>
        <a:xfrm>
          <a:off x="0" y="140186"/>
          <a:ext cx="1627405" cy="1301924"/>
        </a:xfrm>
        <a:prstGeom prst="rect">
          <a:avLst/>
        </a:prstGeom>
        <a:blipFill>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BA3A2B-AF40-467B-A763-0D4EAE89447A}">
      <dsp:nvSpPr>
        <dsp:cNvPr id="0" name=""/>
        <dsp:cNvSpPr/>
      </dsp:nvSpPr>
      <dsp:spPr>
        <a:xfrm>
          <a:off x="18345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Stamps Registration</a:t>
          </a:r>
        </a:p>
      </dsp:txBody>
      <dsp:txXfrm>
        <a:off x="183455" y="1600199"/>
        <a:ext cx="1448390" cy="455673"/>
      </dsp:txXfrm>
    </dsp:sp>
    <dsp:sp modelId="{CCC462C6-89AF-4375-B35D-2802AF9E1AB9}">
      <dsp:nvSpPr>
        <dsp:cNvPr id="0" name=""/>
        <dsp:cNvSpPr/>
      </dsp:nvSpPr>
      <dsp:spPr>
        <a:xfrm>
          <a:off x="1790563" y="376055"/>
          <a:ext cx="1627405" cy="1301924"/>
        </a:xfrm>
        <a:prstGeom prst="rect">
          <a:avLst/>
        </a:prstGeom>
        <a:blipFill>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6B9505-4E3A-4E63-B459-A80BD71B2EDD}">
      <dsp:nvSpPr>
        <dsp:cNvPr id="0" name=""/>
        <dsp:cNvSpPr/>
      </dsp:nvSpPr>
      <dsp:spPr>
        <a:xfrm>
          <a:off x="196999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Transport Department</a:t>
          </a:r>
        </a:p>
      </dsp:txBody>
      <dsp:txXfrm>
        <a:off x="1969995" y="1600199"/>
        <a:ext cx="1448390" cy="455673"/>
      </dsp:txXfrm>
    </dsp:sp>
    <dsp:sp modelId="{5E265745-D170-4C83-A2E7-98636769A53D}">
      <dsp:nvSpPr>
        <dsp:cNvPr id="0" name=""/>
        <dsp:cNvSpPr/>
      </dsp:nvSpPr>
      <dsp:spPr>
        <a:xfrm>
          <a:off x="895490" y="2166201"/>
          <a:ext cx="1627405" cy="1301924"/>
        </a:xfrm>
        <a:prstGeom prst="rect">
          <a:avLst/>
        </a:prstGeom>
        <a:blipFill>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F7128-342C-404A-BB98-AD7B835BA7DB}">
      <dsp:nvSpPr>
        <dsp:cNvPr id="0" name=""/>
        <dsp:cNvSpPr/>
      </dsp:nvSpPr>
      <dsp:spPr>
        <a:xfrm>
          <a:off x="1041956" y="3337933"/>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TS - </a:t>
          </a:r>
          <a:r>
            <a:rPr lang="en-GB" sz="1200" kern="1200" dirty="0" err="1">
              <a:solidFill>
                <a:schemeClr val="tx1"/>
              </a:solidFill>
            </a:rPr>
            <a:t>iPASS</a:t>
          </a:r>
          <a:endParaRPr lang="en-GB" sz="1200" kern="1200" dirty="0">
            <a:solidFill>
              <a:schemeClr val="tx1"/>
            </a:solidFill>
          </a:endParaRPr>
        </a:p>
      </dsp:txBody>
      <dsp:txXfrm>
        <a:off x="1041956" y="3337933"/>
        <a:ext cx="1448390" cy="455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Telangana’s Economic Landscape:</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sz="13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dpi="0" rotWithShape="1">
          <a:blip xmlns:r="http://schemas.openxmlformats.org/officeDocument/2006/relationships" r:embed="rId1"/>
          <a:srcRect/>
          <a:stretch>
            <a:fillRect l="-1805" t="785" r="-1805" b="78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Need for Analysis:</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The state's rapid growth, </a:t>
          </a:r>
          <a:r>
            <a:rPr lang="en-GB" sz="1300" b="0" i="0" kern="1200" dirty="0" err="1">
              <a:solidFill>
                <a:schemeClr val="tx1"/>
              </a:solidFill>
            </a:rPr>
            <a:t>fueled</a:t>
          </a:r>
          <a:r>
            <a:rPr lang="en-GB" sz="1300" b="0" i="0" kern="1200" dirty="0">
              <a:solidFill>
                <a:schemeClr val="tx1"/>
              </a:solidFill>
            </a:rPr>
            <a:t> by sectors like IT and agriculture, necessitates an in-depth analysis of key datasets to understand the underlying trends, challenges, and opportunities.</a:t>
          </a:r>
          <a:endParaRPr lang="en-GB" sz="13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Current Scenario:</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With the state's GDP ranking 9th and a GDP growth of 11.2% in 2021-22, exploring datasets like Stamp Registration, Transportation, and Ts-</a:t>
          </a:r>
          <a:r>
            <a:rPr lang="en-GB" sz="1300" b="0" i="0" kern="1200" dirty="0" err="1">
              <a:solidFill>
                <a:schemeClr val="tx1"/>
              </a:solidFill>
            </a:rPr>
            <a:t>Ipass</a:t>
          </a:r>
          <a:r>
            <a:rPr lang="en-GB" sz="1300" b="0" i="0" kern="1200" dirty="0">
              <a:solidFill>
                <a:schemeClr val="tx1"/>
              </a:solidFill>
            </a:rPr>
            <a:t> can offer valuable insights to optimize growth strategies</a:t>
          </a:r>
          <a:r>
            <a:rPr lang="en-GB" sz="1300" b="0" i="0" kern="1200" dirty="0"/>
            <a:t>.</a:t>
          </a:r>
          <a:endParaRPr lang="en-GB" sz="1300" kern="1200" dirty="0"/>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Data Exploration:</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delve into the intricate details of Stamp Registration, Transportation, and Ts-</a:t>
          </a:r>
          <a:r>
            <a:rPr lang="en-GB" sz="1400" b="0" i="0" kern="1200" dirty="0" err="1">
              <a:solidFill>
                <a:schemeClr val="tx1"/>
              </a:solidFill>
            </a:rPr>
            <a:t>Ipass</a:t>
          </a:r>
          <a:r>
            <a:rPr lang="en-GB" sz="1400" b="0" i="0" kern="1200" dirty="0">
              <a:solidFill>
                <a:schemeClr val="tx1"/>
              </a:solidFill>
            </a:rPr>
            <a:t> datasets, </a:t>
          </a:r>
          <a:r>
            <a:rPr lang="en-GB" sz="1400" b="0" i="0" kern="1200" dirty="0" err="1">
              <a:solidFill>
                <a:schemeClr val="tx1"/>
              </a:solidFill>
            </a:rPr>
            <a:t>unraveling</a:t>
          </a:r>
          <a:r>
            <a:rPr lang="en-GB" sz="1400" b="0" i="0" kern="1200" dirty="0">
              <a:solidFill>
                <a:schemeClr val="tx1"/>
              </a:solidFill>
            </a:rPr>
            <a:t> the attributes, categories, and time periods to derive actionable insights.</a:t>
          </a:r>
          <a:endParaRPr lang="en-GB" sz="14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Trend Analysis:</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scrutinize the trends and patterns within each sector, aiming to unveil growth opportunities and areas that require attention and improvement. </a:t>
          </a:r>
          <a:endParaRPr lang="en-GB" sz="14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Policy Impact:</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assess the influence of governmental policies and initiatives on these sectors, offering insights into their effectiveness and areas for enhancement.</a:t>
          </a:r>
          <a:endParaRPr lang="en-GB" sz="1400" kern="1200" dirty="0">
            <a:solidFill>
              <a:schemeClr val="tx1"/>
            </a:solidFill>
          </a:endParaRPr>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l="-34000" r="-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75966-A5AF-415F-A97A-4076086D23B5}">
      <dsp:nvSpPr>
        <dsp:cNvPr id="0" name=""/>
        <dsp:cNvSpPr/>
      </dsp:nvSpPr>
      <dsp:spPr>
        <a:xfrm>
          <a:off x="1905" y="297550"/>
          <a:ext cx="2321156" cy="928462"/>
        </a:xfrm>
        <a:prstGeom prst="chevron">
          <a:avLst/>
        </a:prstGeom>
        <a:solidFill>
          <a:srgbClr val="FF8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Collection &amp; Data cleaning</a:t>
          </a:r>
        </a:p>
      </dsp:txBody>
      <dsp:txXfrm>
        <a:off x="466136" y="297550"/>
        <a:ext cx="1392694" cy="928462"/>
      </dsp:txXfrm>
    </dsp:sp>
    <dsp:sp modelId="{D5E1E82E-8C9B-463F-8481-9CC06B4F46AB}">
      <dsp:nvSpPr>
        <dsp:cNvPr id="0" name=""/>
        <dsp:cNvSpPr/>
      </dsp:nvSpPr>
      <dsp:spPr>
        <a:xfrm>
          <a:off x="2090945" y="297550"/>
          <a:ext cx="2321156" cy="928462"/>
        </a:xfrm>
        <a:prstGeom prst="chevron">
          <a:avLst/>
        </a:prstGeom>
        <a:solidFill>
          <a:srgbClr val="FF6B3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Analysis &amp; Statistical Analysis</a:t>
          </a:r>
        </a:p>
      </dsp:txBody>
      <dsp:txXfrm>
        <a:off x="2555176" y="297550"/>
        <a:ext cx="1392694" cy="928462"/>
      </dsp:txXfrm>
    </dsp:sp>
    <dsp:sp modelId="{868AA035-34B7-4E1A-B511-B97FFA7BA21B}">
      <dsp:nvSpPr>
        <dsp:cNvPr id="0" name=""/>
        <dsp:cNvSpPr/>
      </dsp:nvSpPr>
      <dsp:spPr>
        <a:xfrm>
          <a:off x="4179986" y="297550"/>
          <a:ext cx="2321156" cy="928462"/>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Insight Generation &amp; Dashboard</a:t>
          </a:r>
        </a:p>
      </dsp:txBody>
      <dsp:txXfrm>
        <a:off x="4644217" y="297550"/>
        <a:ext cx="1392694" cy="928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A385-184D-404E-B62D-2C133C05EEDD}">
      <dsp:nvSpPr>
        <dsp:cNvPr id="0" name=""/>
        <dsp:cNvSpPr/>
      </dsp:nvSpPr>
      <dsp:spPr>
        <a:xfrm>
          <a:off x="-3874833" y="-595024"/>
          <a:ext cx="4618099" cy="4618099"/>
        </a:xfrm>
        <a:prstGeom prst="blockArc">
          <a:avLst>
            <a:gd name="adj1" fmla="val 18900000"/>
            <a:gd name="adj2" fmla="val 2700000"/>
            <a:gd name="adj3" fmla="val 4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D4E4C-9506-4F58-A20D-D628956D86FC}">
      <dsp:nvSpPr>
        <dsp:cNvPr id="0" name=""/>
        <dsp:cNvSpPr/>
      </dsp:nvSpPr>
      <dsp:spPr>
        <a:xfrm>
          <a:off x="477978" y="34280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Stamp</a:t>
          </a:r>
          <a:r>
            <a:rPr lang="en-GB" sz="2400" b="1" i="0" kern="1200" dirty="0"/>
            <a:t> </a:t>
          </a:r>
          <a:r>
            <a:rPr lang="en-GB" sz="2400" b="1" i="0" kern="1200" dirty="0">
              <a:solidFill>
                <a:schemeClr val="tx1"/>
              </a:solidFill>
            </a:rPr>
            <a:t>Registration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477978" y="342805"/>
        <a:ext cx="3787627" cy="685610"/>
      </dsp:txXfrm>
    </dsp:sp>
    <dsp:sp modelId="{79157A85-BFF8-485E-962B-A73174A21F8E}">
      <dsp:nvSpPr>
        <dsp:cNvPr id="0" name=""/>
        <dsp:cNvSpPr/>
      </dsp:nvSpPr>
      <dsp:spPr>
        <a:xfrm>
          <a:off x="49471" y="257103"/>
          <a:ext cx="857012" cy="857012"/>
        </a:xfrm>
        <a:prstGeom prst="ellipse">
          <a:avLst/>
        </a:prstGeom>
        <a:blipFill rotWithShape="0">
          <a:blip xmlns:r="http://schemas.openxmlformats.org/officeDocument/2006/relationships" r:embed="rId1"/>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1240D-13DC-437F-AB1F-E893F3162BB1}">
      <dsp:nvSpPr>
        <dsp:cNvPr id="0" name=""/>
        <dsp:cNvSpPr/>
      </dsp:nvSpPr>
      <dsp:spPr>
        <a:xfrm>
          <a:off x="727197" y="1371220"/>
          <a:ext cx="3538408"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Transportation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727197" y="1371220"/>
        <a:ext cx="3538408" cy="685610"/>
      </dsp:txXfrm>
    </dsp:sp>
    <dsp:sp modelId="{4A96653A-0164-4B0E-A374-C431D30E5425}">
      <dsp:nvSpPr>
        <dsp:cNvPr id="0" name=""/>
        <dsp:cNvSpPr/>
      </dsp:nvSpPr>
      <dsp:spPr>
        <a:xfrm>
          <a:off x="298691" y="1285518"/>
          <a:ext cx="857012" cy="857012"/>
        </a:xfrm>
        <a:prstGeom prst="ellipse">
          <a:avLst/>
        </a:prstGeom>
        <a:blipFill rotWithShape="0">
          <a:blip xmlns:r="http://schemas.openxmlformats.org/officeDocument/2006/relationships" r:embed="rId2"/>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E9B6C-FF34-493A-9B42-E0BCDE300FFC}">
      <dsp:nvSpPr>
        <dsp:cNvPr id="0" name=""/>
        <dsp:cNvSpPr/>
      </dsp:nvSpPr>
      <dsp:spPr>
        <a:xfrm>
          <a:off x="477978" y="239963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Ts-</a:t>
          </a:r>
          <a:r>
            <a:rPr lang="en-GB" sz="2400" b="1" i="0" kern="1200" dirty="0" err="1">
              <a:solidFill>
                <a:schemeClr val="tx1"/>
              </a:solidFill>
            </a:rPr>
            <a:t>Ipass</a:t>
          </a:r>
          <a:r>
            <a:rPr lang="en-GB" sz="2400" b="1" i="0" kern="1200" dirty="0">
              <a:solidFill>
                <a:schemeClr val="tx1"/>
              </a:solidFill>
            </a:rPr>
            <a:t> Data</a:t>
          </a:r>
          <a:endParaRPr lang="en-GB" sz="2400" kern="1200" dirty="0">
            <a:solidFill>
              <a:schemeClr val="tx1"/>
            </a:solidFill>
          </a:endParaRPr>
        </a:p>
      </dsp:txBody>
      <dsp:txXfrm>
        <a:off x="477978" y="2399635"/>
        <a:ext cx="3787627" cy="685610"/>
      </dsp:txXfrm>
    </dsp:sp>
    <dsp:sp modelId="{FEC127C7-9C1C-46C9-A09E-D7A08D93AFDA}">
      <dsp:nvSpPr>
        <dsp:cNvPr id="0" name=""/>
        <dsp:cNvSpPr/>
      </dsp:nvSpPr>
      <dsp:spPr>
        <a:xfrm>
          <a:off x="49471" y="2313933"/>
          <a:ext cx="857012" cy="857012"/>
        </a:xfrm>
        <a:prstGeom prst="ellipse">
          <a:avLst/>
        </a:prstGeom>
        <a:blipFill rotWithShape="0">
          <a:blip xmlns:r="http://schemas.openxmlformats.org/officeDocument/2006/relationships" r:embed="rId3"/>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32A8-B66C-80D3-3D19-5D0FA8EAC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51679D-0F5A-579C-EF74-DD5CC001B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4E2A2C-68C6-627A-CD88-4CBC6A200979}"/>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B785DEA-514E-DFA5-8DF4-A73A881699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82ADF0-D537-0C21-2918-970A8A1A1A01}"/>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49465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7A2E-1633-8863-5B9E-633D7387FA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09F304-BBDF-39A1-D700-C00AB330A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2A27A6-3363-40B2-E612-E8037ACC46D7}"/>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D8709C4-083F-604A-2733-CDE2CA99AC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014D63-D6A1-C188-267E-8CC6CEA2FE2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321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807EE-559B-C8A5-FC2D-5A6407760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B9D561-843A-51E3-BDAF-BEA75AC39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ED45A-8373-1479-05A1-2293E93F5934}"/>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75BE86CD-F13F-0EDE-8D8A-C23444CA05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1C1FFC-E302-2639-D9CA-2F41322D0F4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33433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0B98-783D-336D-F404-508D06BEAA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7C3EB4-9310-5335-9616-E97EE5A9DD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62018E-79D8-2688-64E8-CC0143D4B703}"/>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93AD0F3-BFBD-537A-449B-AEA1DEBE9B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07589-A67A-2155-B355-D98C9AF33DC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64910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DFBC-F500-E0DC-5061-5123B8BABE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0DEE87-8CD9-8FB6-0D44-C0304FC1C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501B-AEC4-19A4-44F8-DEF500E9CEBB}"/>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D629D2FC-B280-61A9-4B6A-EE0E9500D0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FE880C-6F9B-C953-43EB-E1162E7ACE6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77212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414E-9C93-5F36-CCC6-F273BD677E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7D0D6D-3C70-F9BA-26D9-6804A1F0A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4C4DEC4-7698-ED04-EF5B-B9FAFAB26E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3A9E510-B5C2-570F-2717-AE145D00B20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624956F0-D7A6-F0AF-CC86-CEF2BCBDFD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2BC197-FFDF-C48B-141D-CB986F83FEC2}"/>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14928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272D-1E96-245D-781E-15BABC33F9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FCA164-B564-2AFE-F7C3-B463A2BEF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F16C1-4D40-7EBE-85DA-6EC96E7AC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CAE071-9E14-D62F-4C8B-5D6075C4A3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F6D27-FA84-4763-7BCF-6ACA67A11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1949EC-7332-EB4C-AD8D-3F51141D1001}"/>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8" name="Footer Placeholder 7">
            <a:extLst>
              <a:ext uri="{FF2B5EF4-FFF2-40B4-BE49-F238E27FC236}">
                <a16:creationId xmlns:a16="http://schemas.microsoft.com/office/drawing/2014/main" id="{016676DA-804B-A506-E921-23000618A3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3DE884-0830-1C6E-0698-CAEB2405A51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57414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1769-FAB5-E978-0464-8A984F85AA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D5C9CAB-08DD-8E9D-6911-2117F8E0F46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4" name="Footer Placeholder 3">
            <a:extLst>
              <a:ext uri="{FF2B5EF4-FFF2-40B4-BE49-F238E27FC236}">
                <a16:creationId xmlns:a16="http://schemas.microsoft.com/office/drawing/2014/main" id="{E3B676CA-AA64-13CC-A7B6-7384DA67EA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1A8F3F2-3D95-5473-F38B-F5C901A598A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35241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F7EC4-8EF9-4C41-C188-FD3C90D526B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3" name="Footer Placeholder 2">
            <a:extLst>
              <a:ext uri="{FF2B5EF4-FFF2-40B4-BE49-F238E27FC236}">
                <a16:creationId xmlns:a16="http://schemas.microsoft.com/office/drawing/2014/main" id="{4724913A-F7FD-8864-FB63-142D041F336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119DC68-326F-944A-E90E-F3679EAC1077}"/>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19818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59A7-356D-FD00-47A4-BAAB1DA5C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C786B1-F681-C33F-FB3B-C66007EBD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557A27-FD8B-B27D-1AFF-0C91FAA3B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FA83C-34CD-26EA-8908-0D7A895F44B6}"/>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48361E8E-FF9A-7953-4CF7-06B89B1DF3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B2827A-D56A-54CC-E2F0-EE16F2639F48}"/>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2653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E268-9622-C518-FF8A-BDD99EF45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AD24E0-0FA7-CE76-5501-213217BC0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EC6BC0-A406-DC03-3F01-999940A69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1FAB9-C291-0D3B-27FC-06A622C51D4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B6154AB6-A853-1DAF-2B37-13E6550A49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ABF4E8-BD09-426B-3DB3-56852EE620B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04091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FF7E9-7B67-B20C-EF73-E2E4DBB10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04F9B7-CEAD-99BB-D757-7EEDC82E8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D1F6AA-6434-5D40-2A4C-CC0201A9E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C7FF373-5233-9D6C-4AE9-2C65CDC1F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1D3B96-7309-D59C-6863-9BB9850D97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AFF3A-6221-460A-BD14-7703BFE4AD69}" type="slidenum">
              <a:rPr lang="en-GB" smtClean="0"/>
              <a:t>‹#›</a:t>
            </a:fld>
            <a:endParaRPr lang="en-GB"/>
          </a:p>
        </p:txBody>
      </p:sp>
    </p:spTree>
    <p:extLst>
      <p:ext uri="{BB962C8B-B14F-4D97-AF65-F5344CB8AC3E}">
        <p14:creationId xmlns:p14="http://schemas.microsoft.com/office/powerpoint/2010/main" val="283664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11/relationships/webextension" Target="../webextensions/webextension5.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nani2357/Telangana_Growth_Analysis.git" TargetMode="External"/><Relationship Id="rId3" Type="http://schemas.openxmlformats.org/officeDocument/2006/relationships/image" Target="../media/image3.JPG"/><Relationship Id="rId7" Type="http://schemas.openxmlformats.org/officeDocument/2006/relationships/hyperlink" Target="https://www.linkedin.com/in/naveen-kumar-kadampally/" TargetMode="External"/><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pp.powerbi.com/view?r=eyJrIjoiOTM4OTQwYTktODIwYy00Y2M0LWE3ZWQtNDE5MDQ4NWQ0NjRhIiwidCI6ImRmODY3OWNkLWE4MGUtNDVkOC05OWFjLWM4M2VkN2ZmOTVhMCJ9" TargetMode="External"/><Relationship Id="rId5" Type="http://schemas.openxmlformats.org/officeDocument/2006/relationships/hyperlink" Target="https://github.com/nani2357"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github.com/nani2357/Telangana_Growth_Analysis/tree/99fb43bdb630aab2a84547a39dad9efea473cf38/notebooks" TargetMode="Externa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53.JPG"/><Relationship Id="rId4" Type="http://schemas.openxmlformats.org/officeDocument/2006/relationships/image" Target="../media/image52.JPG"/></Relationships>
</file>

<file path=ppt/slides/_rels/slide2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38.JPG"/><Relationship Id="rId1" Type="http://schemas.openxmlformats.org/officeDocument/2006/relationships/slideLayout" Target="../slideLayouts/slideLayout2.xml"/><Relationship Id="rId5" Type="http://schemas.openxmlformats.org/officeDocument/2006/relationships/image" Target="../media/image56.JPG"/><Relationship Id="rId4" Type="http://schemas.openxmlformats.org/officeDocument/2006/relationships/image" Target="../media/image55.JPG"/></Relationships>
</file>

<file path=ppt/slides/_rels/slide2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2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JPG"/></Relationships>
</file>

<file path=ppt/slides/_rels/slide2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2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2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8.JPG"/><Relationship Id="rId4" Type="http://schemas.openxmlformats.org/officeDocument/2006/relationships/image" Target="../media/image77.JPG"/></Relationships>
</file>

<file path=ppt/slides/_rels/slide31.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3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3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20.png"/><Relationship Id="rId2" Type="http://schemas.openxmlformats.org/officeDocument/2006/relationships/image" Target="../media/image2.JPG"/><Relationship Id="rId16" Type="http://schemas.microsoft.com/office/2007/relationships/diagramDrawing" Target="../diagrams/drawing5.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4.xml"/><Relationship Id="rId5" Type="http://schemas.openxmlformats.org/officeDocument/2006/relationships/image" Target="../media/image19.png"/><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image" Target="../media/image7.pn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11/relationships/webextension" Target="../webextensions/webextension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icrosoft Power BI">
                <a:extLst>
                  <a:ext uri="{FF2B5EF4-FFF2-40B4-BE49-F238E27FC236}">
                    <a16:creationId xmlns:a16="http://schemas.microsoft.com/office/drawing/2014/main" id="{58BBDD44-34B3-5581-68AD-5C7A59E26378}"/>
                  </a:ext>
                </a:extLst>
              </p:cNvPr>
              <p:cNvGraphicFramePr>
                <a:graphicFrameLocks noGrp="1"/>
              </p:cNvGraphicFramePr>
              <p:nvPr>
                <p:extLst>
                  <p:ext uri="{D42A27DB-BD31-4B8C-83A1-F6EECF244321}">
                    <p14:modId xmlns:p14="http://schemas.microsoft.com/office/powerpoint/2010/main" val="2194947017"/>
                  </p:ext>
                </p:extLst>
              </p:nvPr>
            </p:nvGraphicFramePr>
            <p:xfrm>
              <a:off x="-545284" y="0"/>
              <a:ext cx="12737284" cy="696286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title="Microsoft Power BI">
                <a:extLst>
                  <a:ext uri="{FF2B5EF4-FFF2-40B4-BE49-F238E27FC236}">
                    <a16:creationId xmlns:a16="http://schemas.microsoft.com/office/drawing/2014/main" id="{58BBDD44-34B3-5581-68AD-5C7A59E26378}"/>
                  </a:ext>
                </a:extLst>
              </p:cNvPr>
              <p:cNvPicPr>
                <a:picLocks noGrp="1" noRot="1" noChangeAspect="1" noMove="1" noResize="1" noEditPoints="1" noAdjustHandles="1" noChangeArrowheads="1" noChangeShapeType="1"/>
              </p:cNvPicPr>
              <p:nvPr/>
            </p:nvPicPr>
            <p:blipFill>
              <a:blip r:embed="rId3"/>
              <a:stretch>
                <a:fillRect/>
              </a:stretch>
            </p:blipFill>
            <p:spPr>
              <a:xfrm>
                <a:off x="-545284" y="0"/>
                <a:ext cx="12737284" cy="6962862"/>
              </a:xfrm>
              <a:prstGeom prst="rect">
                <a:avLst/>
              </a:prstGeom>
            </p:spPr>
          </p:pic>
        </mc:Fallback>
      </mc:AlternateContent>
    </p:spTree>
    <p:extLst>
      <p:ext uri="{BB962C8B-B14F-4D97-AF65-F5344CB8AC3E}">
        <p14:creationId xmlns:p14="http://schemas.microsoft.com/office/powerpoint/2010/main" val="292280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B0C70-FE64-A87F-A512-32088427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D2A88124-6555-AEC5-A21A-E2B20FCE91B5}"/>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p:pic>
        <p:nvPicPr>
          <p:cNvPr id="8" name="Picture 7" descr="A table of numbers and letters&#10;&#10;Description automatically generated">
            <a:extLst>
              <a:ext uri="{FF2B5EF4-FFF2-40B4-BE49-F238E27FC236}">
                <a16:creationId xmlns:a16="http://schemas.microsoft.com/office/drawing/2014/main" id="{BB30402A-7BDE-308C-FFF2-8B520EF70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846" y="723013"/>
            <a:ext cx="6429153" cy="6134987"/>
          </a:xfrm>
          <a:prstGeom prst="rect">
            <a:avLst/>
          </a:prstGeom>
        </p:spPr>
      </p:pic>
      <p:sp>
        <p:nvSpPr>
          <p:cNvPr id="9" name="Rectangle: Rounded Corners 8" descr="Agenda">
            <a:extLst>
              <a:ext uri="{FF2B5EF4-FFF2-40B4-BE49-F238E27FC236}">
                <a16:creationId xmlns:a16="http://schemas.microsoft.com/office/drawing/2014/main" id="{DEA7D3EB-DE31-A18A-1BE4-7BBB636AF1E9}"/>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Insights from External Source:</a:t>
            </a:r>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From the information gathered from Wikipedia regarding the districts of Telangana:</a:t>
            </a:r>
            <a:endParaRPr lang="en-GB" sz="1200" b="0" i="0" dirty="0">
              <a:solidFill>
                <a:schemeClr val="tx1"/>
              </a:solidFill>
              <a:effectLst/>
              <a:latin typeface="Segoe UI" panose="020B0502040204020203" pitchFamily="34" charset="0"/>
            </a:endParaRPr>
          </a:p>
          <a:p>
            <a:pPr algn="l"/>
            <a:endParaRPr lang="en-GB" sz="1200" b="0" i="0" dirty="0">
              <a:solidFill>
                <a:schemeClr val="tx1"/>
              </a:solidFill>
              <a:effectLst/>
              <a:latin typeface="Segoe UI" panose="020B0502040204020203" pitchFamily="34" charset="0"/>
            </a:endParaRPr>
          </a:p>
          <a:p>
            <a:pPr algn="l"/>
            <a:r>
              <a:rPr lang="en-GB" sz="1200" b="1"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This district surrounds the city of Hyderabad, the state capital. It is a major hub for IT companies and has seen rapid urbanization. The high e-stamp revenue might be attributed to the increasing number of property transactions and business activities in this district.</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Hyderabad</a:t>
            </a:r>
            <a:r>
              <a:rPr lang="en-GB" sz="1200" b="0" i="0" dirty="0">
                <a:solidFill>
                  <a:schemeClr val="tx1"/>
                </a:solidFill>
                <a:effectLst/>
                <a:latin typeface="Segoe UI" panose="020B0502040204020203" pitchFamily="34" charset="0"/>
              </a:rPr>
              <a:t>: Being the capital city and a major IT and business hub, it's not surprising that Hyderabad has a significant e-stamp revenue. The city witnesses a high number of property and business transactions.</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Khammam, </a:t>
            </a:r>
            <a:r>
              <a:rPr lang="en-GB" sz="1200" b="1" i="0" dirty="0" err="1">
                <a:solidFill>
                  <a:schemeClr val="tx1"/>
                </a:solidFill>
                <a:effectLst/>
                <a:latin typeface="Segoe UI" panose="020B0502040204020203" pitchFamily="34" charset="0"/>
              </a:rPr>
              <a:t>Hanumakonda</a:t>
            </a:r>
            <a:r>
              <a:rPr lang="en-GB" sz="1200" b="1" i="0" dirty="0">
                <a:solidFill>
                  <a:schemeClr val="tx1"/>
                </a:solidFill>
                <a:effectLst/>
                <a:latin typeface="Segoe UI" panose="020B0502040204020203" pitchFamily="34" charset="0"/>
              </a:rPr>
              <a:t>, and </a:t>
            </a:r>
            <a:r>
              <a:rPr lang="en-GB" sz="1200" b="1" i="0" dirty="0" err="1">
                <a:solidFill>
                  <a:schemeClr val="tx1"/>
                </a:solidFill>
                <a:effectLst/>
                <a:latin typeface="Segoe UI" panose="020B0502040204020203" pitchFamily="34" charset="0"/>
              </a:rPr>
              <a:t>Yadadri</a:t>
            </a:r>
            <a:r>
              <a:rPr lang="en-GB" sz="1200" b="1" i="0" dirty="0">
                <a:solidFill>
                  <a:schemeClr val="tx1"/>
                </a:solidFill>
                <a:effectLst/>
                <a:latin typeface="Segoe UI" panose="020B0502040204020203" pitchFamily="34" charset="0"/>
              </a:rPr>
              <a:t> </a:t>
            </a:r>
            <a:r>
              <a:rPr lang="en-GB" sz="1200" b="1"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These districts, while not as urbanized as Hyderabad or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have their own economic activities and growth factors contributing to the e-stamp revenue.</a:t>
            </a:r>
          </a:p>
          <a:p>
            <a:pPr algn="l"/>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Conclusion: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The analysis provides a clear picture of the revenue streams from document registration and e-stamp challans across districts in Telangana for FY 2022. While document registration remains a major revenue source, certain districts like </a:t>
            </a:r>
            <a:r>
              <a:rPr lang="en-GB" sz="1200" b="1" i="0" dirty="0" err="1">
                <a:solidFill>
                  <a:schemeClr val="tx1"/>
                </a:solidFill>
                <a:effectLst/>
                <a:latin typeface="Segoe UI" panose="020B0502040204020203" pitchFamily="34" charset="0"/>
              </a:rPr>
              <a:t>Rangareddy</a:t>
            </a:r>
            <a:r>
              <a:rPr lang="en-GB" sz="1200" b="1" i="0" dirty="0">
                <a:solidFill>
                  <a:schemeClr val="tx1"/>
                </a:solidFill>
                <a:effectLst/>
                <a:latin typeface="Segoe UI" panose="020B0502040204020203" pitchFamily="34" charset="0"/>
              </a:rPr>
              <a:t> and Hyderabad have seen a significant contribution from e-stamp challans. The external information further justifies the insights, indicating the economic growth and urbanization factors in these districts. It would be beneficial for policymakers and stakeholders to focus on these districts for further development and revenue generation opportunities.</a:t>
            </a: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25351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C4DBC-4E87-5D13-7B36-993104015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2E164125-CBA1-F727-AB07-69DF0DA12FA6}"/>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pic>
        <p:nvPicPr>
          <p:cNvPr id="7" name="Picture 6" descr="A graph with purple lines&#10;&#10;Description automatically generated">
            <a:extLst>
              <a:ext uri="{FF2B5EF4-FFF2-40B4-BE49-F238E27FC236}">
                <a16:creationId xmlns:a16="http://schemas.microsoft.com/office/drawing/2014/main" id="{1BA2CA5B-D8DA-9F9A-C78F-E48F1E876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3014"/>
            <a:ext cx="12192000" cy="2339164"/>
          </a:xfrm>
          <a:prstGeom prst="rect">
            <a:avLst/>
          </a:prstGeom>
        </p:spPr>
      </p:pic>
      <p:sp>
        <p:nvSpPr>
          <p:cNvPr id="8" name="Rectangle: Rounded Corners 7" descr="Agenda">
            <a:extLst>
              <a:ext uri="{FF2B5EF4-FFF2-40B4-BE49-F238E27FC236}">
                <a16:creationId xmlns:a16="http://schemas.microsoft.com/office/drawing/2014/main" id="{7AF3E4E5-6E38-9760-1A5A-4171DFB9BF9B}"/>
              </a:ext>
              <a:ext uri="{C183D7F6-B498-43B3-948B-1728B52AA6E4}">
                <adec:decorative xmlns:adec="http://schemas.microsoft.com/office/drawing/2017/decorative" val="0"/>
              </a:ext>
            </a:extLst>
          </p:cNvPr>
          <p:cNvSpPr/>
          <p:nvPr/>
        </p:nvSpPr>
        <p:spPr>
          <a:xfrm>
            <a:off x="99237" y="3147240"/>
            <a:ext cx="6620540" cy="3710760"/>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E-Stamp Challan Implementation Impact Report</a:t>
            </a:r>
          </a:p>
          <a:p>
            <a:pPr algn="l"/>
            <a:endParaRPr lang="en-GB" sz="1200" b="1" i="0" dirty="0">
              <a:solidFill>
                <a:schemeClr val="tx1"/>
              </a:solidFill>
              <a:effectLst/>
              <a:latin typeface="Söhne"/>
            </a:endParaRPr>
          </a:p>
          <a:p>
            <a:pPr algn="l"/>
            <a:r>
              <a:rPr lang="en-GB" sz="1200" b="1" i="0" dirty="0">
                <a:solidFill>
                  <a:schemeClr val="tx1"/>
                </a:solidFill>
                <a:effectLst/>
                <a:latin typeface="Söhne"/>
              </a:rPr>
              <a:t>Introduction:</a:t>
            </a:r>
            <a:br>
              <a:rPr lang="en-GB" sz="1200" b="0" i="0" dirty="0">
                <a:solidFill>
                  <a:schemeClr val="tx1"/>
                </a:solidFill>
                <a:effectLst/>
                <a:latin typeface="Söhne"/>
              </a:rPr>
            </a:br>
            <a:r>
              <a:rPr lang="en-GB" sz="1200" b="0" i="0" dirty="0">
                <a:solidFill>
                  <a:schemeClr val="tx1"/>
                </a:solidFill>
                <a:effectLst/>
                <a:latin typeface="Söhne"/>
              </a:rPr>
              <a:t>The e-Stamp system, initiated on December 1, 2020, simplified document registration.</a:t>
            </a:r>
          </a:p>
          <a:p>
            <a:pPr algn="l"/>
            <a:r>
              <a:rPr lang="en-GB" sz="1200" b="1" i="0" dirty="0">
                <a:solidFill>
                  <a:schemeClr val="tx1"/>
                </a:solidFill>
                <a:effectLst/>
                <a:latin typeface="Söhne"/>
              </a:rPr>
              <a:t>Key Observations:</a:t>
            </a:r>
          </a:p>
          <a:p>
            <a:pPr algn="l"/>
            <a:endParaRPr lang="en-GB" sz="1200" b="0" i="0" dirty="0">
              <a:solidFill>
                <a:schemeClr val="tx1"/>
              </a:solidFill>
              <a:effectLst/>
              <a:latin typeface="Söhne"/>
            </a:endParaRPr>
          </a:p>
          <a:p>
            <a:pPr algn="l"/>
            <a:r>
              <a:rPr lang="en-GB" sz="1200" b="1" i="0" dirty="0">
                <a:solidFill>
                  <a:schemeClr val="tx1"/>
                </a:solidFill>
                <a:effectLst/>
                <a:latin typeface="Söhne"/>
              </a:rPr>
              <a:t>1. Trends:</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Annual peaks in registrations during December-January.</a:t>
            </a:r>
          </a:p>
          <a:p>
            <a:pPr algn="l">
              <a:buFont typeface="Arial" panose="020B0604020202020204" pitchFamily="34" charset="0"/>
              <a:buChar char="•"/>
            </a:pPr>
            <a:r>
              <a:rPr lang="en-GB" sz="1200" b="0" i="0" dirty="0">
                <a:solidFill>
                  <a:schemeClr val="tx1"/>
                </a:solidFill>
                <a:effectLst/>
                <a:latin typeface="Söhne"/>
              </a:rPr>
              <a:t>A notable decline in May 2021.</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2. Post-Implementation:</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Steady e-Stamp adoption; by 2022, it slightly surpassed document registrations.</a:t>
            </a:r>
          </a:p>
          <a:p>
            <a:pPr algn="l">
              <a:buFont typeface="Arial" panose="020B0604020202020204" pitchFamily="34" charset="0"/>
              <a:buChar char="•"/>
            </a:pPr>
            <a:r>
              <a:rPr lang="en-GB" sz="1200" b="0" i="0" dirty="0">
                <a:solidFill>
                  <a:schemeClr val="tx1"/>
                </a:solidFill>
                <a:effectLst/>
                <a:latin typeface="Söhne"/>
              </a:rPr>
              <a:t>A 75% increase in the combined count of both metrics.</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3. Growth:</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Consistent yearly growth, with a spike in the fourth fiscal quarter.</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Conclusion:</a:t>
            </a:r>
            <a:br>
              <a:rPr lang="en-GB" sz="1200" b="0" i="0" dirty="0">
                <a:solidFill>
                  <a:schemeClr val="tx1"/>
                </a:solidFill>
                <a:effectLst/>
                <a:latin typeface="Söhne"/>
              </a:rPr>
            </a:br>
            <a:r>
              <a:rPr lang="en-GB" sz="1200" b="0" i="0" dirty="0">
                <a:solidFill>
                  <a:schemeClr val="tx1"/>
                </a:solidFill>
                <a:effectLst/>
                <a:latin typeface="Söhne"/>
              </a:rPr>
              <a:t>E-Stamp introduction boosted document registrations. Ongoing trend analysis and Q4 targeted promotions are recommended.</a:t>
            </a:r>
          </a:p>
        </p:txBody>
      </p:sp>
      <p:pic>
        <p:nvPicPr>
          <p:cNvPr id="10" name="Picture 9" descr="A graph of purple and blue bars&#10;&#10;Description automatically generated">
            <a:extLst>
              <a:ext uri="{FF2B5EF4-FFF2-40B4-BE49-F238E27FC236}">
                <a16:creationId xmlns:a16="http://schemas.microsoft.com/office/drawing/2014/main" id="{E79193C2-5B3C-43BB-3B91-8161A6DB8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35" y="3147240"/>
            <a:ext cx="5359917" cy="3549308"/>
          </a:xfrm>
          <a:prstGeom prst="rect">
            <a:avLst/>
          </a:prstGeom>
        </p:spPr>
      </p:pic>
    </p:spTree>
    <p:extLst>
      <p:ext uri="{BB962C8B-B14F-4D97-AF65-F5344CB8AC3E}">
        <p14:creationId xmlns:p14="http://schemas.microsoft.com/office/powerpoint/2010/main" val="5489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6417C-6378-3AA7-5BFD-A2CEA362A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3BD7EB55-EF78-DAFF-9A67-99FF5D47518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sp>
        <p:nvSpPr>
          <p:cNvPr id="4" name="Rectangle: Rounded Corners 3" descr="Agenda">
            <a:extLst>
              <a:ext uri="{FF2B5EF4-FFF2-40B4-BE49-F238E27FC236}">
                <a16:creationId xmlns:a16="http://schemas.microsoft.com/office/drawing/2014/main" id="{398DDD89-90FA-5C41-4732-E875C8E51F7D}"/>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50" b="1" dirty="0">
              <a:solidFill>
                <a:schemeClr val="tx1"/>
              </a:solidFill>
              <a:effectLst/>
            </a:endParaRPr>
          </a:p>
          <a:p>
            <a:r>
              <a:rPr lang="en-GB" sz="1250" b="1" dirty="0">
                <a:solidFill>
                  <a:schemeClr val="tx1"/>
                </a:solidFill>
                <a:effectLst/>
              </a:rPr>
              <a:t>Recommendations for the Government</a:t>
            </a:r>
            <a:endParaRPr lang="en-GB" sz="1250" dirty="0">
              <a:solidFill>
                <a:schemeClr val="tx1"/>
              </a:solidFill>
              <a:effectLst/>
            </a:endParaRPr>
          </a:p>
          <a:p>
            <a:endParaRPr lang="en-GB" sz="1250" dirty="0">
              <a:solidFill>
                <a:schemeClr val="tx1"/>
              </a:solidFill>
              <a:effectLst/>
            </a:endParaRPr>
          </a:p>
          <a:p>
            <a:r>
              <a:rPr lang="en-GB" sz="1250" dirty="0">
                <a:solidFill>
                  <a:schemeClr val="tx1"/>
                </a:solidFill>
                <a:effectLst/>
              </a:rPr>
              <a:t>1. </a:t>
            </a:r>
            <a:r>
              <a:rPr lang="en-GB" sz="1250" b="1" dirty="0">
                <a:solidFill>
                  <a:schemeClr val="tx1"/>
                </a:solidFill>
                <a:effectLst/>
              </a:rPr>
              <a:t>Data Integrity:</a:t>
            </a:r>
            <a:r>
              <a:rPr lang="en-GB" sz="1250" dirty="0">
                <a:solidFill>
                  <a:schemeClr val="tx1"/>
                </a:solidFill>
                <a:effectLst/>
              </a:rPr>
              <a:t> Investigate the data void in September 2021 to ensure the accuracy and reliability of the data.</a:t>
            </a:r>
          </a:p>
          <a:p>
            <a:r>
              <a:rPr lang="en-GB" sz="1250" dirty="0">
                <a:solidFill>
                  <a:schemeClr val="tx1"/>
                </a:solidFill>
                <a:effectLst/>
              </a:rPr>
              <a:t>2. </a:t>
            </a:r>
            <a:r>
              <a:rPr lang="en-GB" sz="1250" b="1" dirty="0">
                <a:solidFill>
                  <a:schemeClr val="tx1"/>
                </a:solidFill>
                <a:effectLst/>
              </a:rPr>
              <a:t>Promotion of E-Stamp System:</a:t>
            </a:r>
            <a:r>
              <a:rPr lang="en-GB" sz="1250" dirty="0">
                <a:solidFill>
                  <a:schemeClr val="tx1"/>
                </a:solidFill>
                <a:effectLst/>
              </a:rPr>
              <a:t> Given the robust correlation between e-Stamp adoption and document registrations, the government should contemplate promoting the e-Stamp system more aggressively, especially during peak registration periods.</a:t>
            </a:r>
          </a:p>
          <a:p>
            <a:r>
              <a:rPr lang="en-GB" sz="1250" dirty="0">
                <a:solidFill>
                  <a:schemeClr val="tx1"/>
                </a:solidFill>
                <a:effectLst/>
              </a:rPr>
              <a:t>3. </a:t>
            </a:r>
            <a:r>
              <a:rPr lang="en-GB" sz="1250" b="1" dirty="0">
                <a:solidFill>
                  <a:schemeClr val="tx1"/>
                </a:solidFill>
                <a:effectLst/>
              </a:rPr>
              <a:t>Integration:</a:t>
            </a:r>
            <a:r>
              <a:rPr lang="en-GB" sz="1250" dirty="0">
                <a:solidFill>
                  <a:schemeClr val="tx1"/>
                </a:solidFill>
                <a:effectLst/>
              </a:rPr>
              <a:t> The government could mull over further amalgamating the e-Stamp system with document registration, given their strong correlation. This could simplify the process and enhance user experience.</a:t>
            </a:r>
          </a:p>
          <a:p>
            <a:r>
              <a:rPr lang="en-GB" sz="1250" dirty="0">
                <a:solidFill>
                  <a:schemeClr val="tx1"/>
                </a:solidFill>
                <a:effectLst/>
              </a:rPr>
              <a:t>4. </a:t>
            </a:r>
            <a:r>
              <a:rPr lang="en-GB" sz="1250" b="1" dirty="0">
                <a:solidFill>
                  <a:schemeClr val="tx1"/>
                </a:solidFill>
                <a:effectLst/>
              </a:rPr>
              <a:t>Public Awareness:</a:t>
            </a:r>
            <a:r>
              <a:rPr lang="en-GB" sz="1250" dirty="0">
                <a:solidFill>
                  <a:schemeClr val="tx1"/>
                </a:solidFill>
                <a:effectLst/>
              </a:rPr>
              <a:t> Launch public awareness campaigns, especially targeting rural areas, to educate the masses about the benefits and ease of using e-Stamp challans.</a:t>
            </a:r>
          </a:p>
          <a:p>
            <a:r>
              <a:rPr lang="en-GB" sz="1250" dirty="0">
                <a:solidFill>
                  <a:schemeClr val="tx1"/>
                </a:solidFill>
                <a:effectLst/>
              </a:rPr>
              <a:t>5. </a:t>
            </a:r>
            <a:r>
              <a:rPr lang="en-GB" sz="1250" b="1" dirty="0">
                <a:solidFill>
                  <a:schemeClr val="tx1"/>
                </a:solidFill>
                <a:effectLst/>
              </a:rPr>
              <a:t>Expand E-stamping Services:</a:t>
            </a:r>
            <a:r>
              <a:rPr lang="en-GB" sz="1250" dirty="0">
                <a:solidFill>
                  <a:schemeClr val="tx1"/>
                </a:solidFill>
                <a:effectLst/>
              </a:rPr>
              <a:t> Consider expanding e-stamping services to other domains, making it more versatile and comprehensive.</a:t>
            </a:r>
          </a:p>
          <a:p>
            <a:r>
              <a:rPr lang="en-GB" sz="1250" dirty="0">
                <a:solidFill>
                  <a:schemeClr val="tx1"/>
                </a:solidFill>
                <a:effectLst/>
              </a:rPr>
              <a:t>6. </a:t>
            </a:r>
            <a:r>
              <a:rPr lang="en-GB" sz="1250" b="1" dirty="0">
                <a:solidFill>
                  <a:schemeClr val="tx1"/>
                </a:solidFill>
                <a:effectLst/>
              </a:rPr>
              <a:t>Integration with Other Services:</a:t>
            </a:r>
            <a:r>
              <a:rPr lang="en-GB" sz="1250" dirty="0">
                <a:solidFill>
                  <a:schemeClr val="tx1"/>
                </a:solidFill>
                <a:effectLst/>
              </a:rPr>
              <a:t> Meld e-stamping with other governmental services, like property registration, to offer a seamless experience to users.</a:t>
            </a:r>
          </a:p>
          <a:p>
            <a:r>
              <a:rPr lang="en-GB" sz="1250" dirty="0">
                <a:solidFill>
                  <a:schemeClr val="tx1"/>
                </a:solidFill>
                <a:effectLst/>
              </a:rPr>
              <a:t>7. </a:t>
            </a:r>
            <a:r>
              <a:rPr lang="en-GB" sz="1250" b="1" dirty="0" err="1">
                <a:solidFill>
                  <a:schemeClr val="tx1"/>
                </a:solidFill>
                <a:effectLst/>
              </a:rPr>
              <a:t>Analyze</a:t>
            </a:r>
            <a:r>
              <a:rPr lang="en-GB" sz="1250" b="1" dirty="0">
                <a:solidFill>
                  <a:schemeClr val="tx1"/>
                </a:solidFill>
                <a:effectLst/>
              </a:rPr>
              <a:t> Underperforming Districts: </a:t>
            </a:r>
            <a:r>
              <a:rPr lang="en-GB" sz="1250" dirty="0">
                <a:solidFill>
                  <a:schemeClr val="tx1"/>
                </a:solidFill>
                <a:effectLst/>
              </a:rPr>
              <a:t>Conduct a thorough analysis of districts that have shown less enthusiasm towards the e-Stamp service. Understand the challenges and work towards addressing them.</a:t>
            </a:r>
          </a:p>
          <a:p>
            <a:r>
              <a:rPr lang="en-GB" sz="1250" dirty="0">
                <a:solidFill>
                  <a:schemeClr val="tx1"/>
                </a:solidFill>
                <a:effectLst/>
              </a:rPr>
              <a:t>8. </a:t>
            </a:r>
            <a:r>
              <a:rPr lang="en-GB" sz="1250" b="1" dirty="0">
                <a:solidFill>
                  <a:schemeClr val="tx1"/>
                </a:solidFill>
                <a:effectLst/>
              </a:rPr>
              <a:t>Continuous Monitoring: </a:t>
            </a:r>
            <a:r>
              <a:rPr lang="en-GB" sz="1250" dirty="0">
                <a:solidFill>
                  <a:schemeClr val="tx1"/>
                </a:solidFill>
                <a:effectLst/>
              </a:rPr>
              <a:t>While the current data doesn't show a significant decline in document registrations post e-Stamp implementation, it's vital to keep a close watch on the trends to address any future declines promptly.</a:t>
            </a:r>
          </a:p>
          <a:p>
            <a:br>
              <a:rPr lang="en-GB" sz="1250" dirty="0">
                <a:solidFill>
                  <a:schemeClr val="tx1"/>
                </a:solidFill>
                <a:effectLst/>
              </a:rPr>
            </a:br>
            <a:endParaRPr lang="en-GB" sz="1250" dirty="0">
              <a:solidFill>
                <a:schemeClr val="tx1"/>
              </a:solidFill>
              <a:effectLst/>
            </a:endParaRPr>
          </a:p>
          <a:p>
            <a:r>
              <a:rPr lang="en-GB" sz="1250" dirty="0">
                <a:solidFill>
                  <a:schemeClr val="tx1"/>
                </a:solidFill>
                <a:effectLst/>
              </a:rPr>
              <a:t>By implementing these recommendations, the government can ensure that the e-Stamp system continues to benefit the public and contributes positively to the administrative processes.</a:t>
            </a:r>
          </a:p>
          <a:p>
            <a:br>
              <a:rPr lang="en-GB" sz="1250" dirty="0">
                <a:solidFill>
                  <a:schemeClr val="tx1"/>
                </a:solidFill>
                <a:effectLst/>
              </a:rPr>
            </a:br>
            <a:endParaRPr lang="en-GB" sz="1250" b="0" i="0" dirty="0">
              <a:solidFill>
                <a:schemeClr val="tx1"/>
              </a:solidFill>
              <a:effectLst/>
              <a:latin typeface="Segoe UI" panose="020B0502040204020203" pitchFamily="34" charset="0"/>
            </a:endParaRPr>
          </a:p>
        </p:txBody>
      </p:sp>
      <p:pic>
        <p:nvPicPr>
          <p:cNvPr id="6" name="Picture 5" descr="A graph showing the growth of the e-stamps&#10;&#10;Description automatically generated">
            <a:extLst>
              <a:ext uri="{FF2B5EF4-FFF2-40B4-BE49-F238E27FC236}">
                <a16:creationId xmlns:a16="http://schemas.microsoft.com/office/drawing/2014/main" id="{0D7C973C-E93F-4E6F-EFE4-C12658893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647" y="3969206"/>
            <a:ext cx="6210299" cy="2727343"/>
          </a:xfrm>
          <a:prstGeom prst="rect">
            <a:avLst/>
          </a:prstGeom>
        </p:spPr>
      </p:pic>
      <p:pic>
        <p:nvPicPr>
          <p:cNvPr id="8" name="Picture 7" descr="A graph of a graph showing the growth of a stamp&#10;&#10;Description automatically generated with medium confidence">
            <a:extLst>
              <a:ext uri="{FF2B5EF4-FFF2-40B4-BE49-F238E27FC236}">
                <a16:creationId xmlns:a16="http://schemas.microsoft.com/office/drawing/2014/main" id="{27635156-D846-E4D6-2170-8A7A50D1D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647" y="788772"/>
            <a:ext cx="6210300" cy="3114675"/>
          </a:xfrm>
          <a:prstGeom prst="rect">
            <a:avLst/>
          </a:prstGeom>
        </p:spPr>
      </p:pic>
    </p:spTree>
    <p:extLst>
      <p:ext uri="{BB962C8B-B14F-4D97-AF65-F5344CB8AC3E}">
        <p14:creationId xmlns:p14="http://schemas.microsoft.com/office/powerpoint/2010/main" val="104047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8DC71-8B3B-9E2A-BAFA-E44F1BAA9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153FB351-0D0C-423D-CEAD-8B441BB868ED}"/>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map of different colored states&#10;&#10;Description automatically generated">
            <a:extLst>
              <a:ext uri="{FF2B5EF4-FFF2-40B4-BE49-F238E27FC236}">
                <a16:creationId xmlns:a16="http://schemas.microsoft.com/office/drawing/2014/main" id="{495A760A-22AD-6E54-B722-F661FCA9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3593805" cy="3721393"/>
          </a:xfrm>
          <a:prstGeom prst="rect">
            <a:avLst/>
          </a:prstGeom>
        </p:spPr>
      </p:pic>
      <p:sp>
        <p:nvSpPr>
          <p:cNvPr id="6" name="Rectangle: Rounded Corners 5" descr="Agenda">
            <a:extLst>
              <a:ext uri="{FF2B5EF4-FFF2-40B4-BE49-F238E27FC236}">
                <a16:creationId xmlns:a16="http://schemas.microsoft.com/office/drawing/2014/main" id="{2F70CB4A-4110-8B50-BEBB-6C10544FAEAC}"/>
              </a:ext>
              <a:ext uri="{C183D7F6-B498-43B3-948B-1728B52AA6E4}">
                <adec:decorative xmlns:adec="http://schemas.microsoft.com/office/drawing/2017/decorative" val="0"/>
              </a:ext>
            </a:extLst>
          </p:cNvPr>
          <p:cNvSpPr/>
          <p:nvPr/>
        </p:nvSpPr>
        <p:spPr>
          <a:xfrm>
            <a:off x="3923413" y="723013"/>
            <a:ext cx="3281916"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High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Medchal_Malkajgiri</a:t>
            </a:r>
            <a:r>
              <a:rPr lang="en-GB" sz="1200" b="0" i="0" dirty="0">
                <a:solidFill>
                  <a:schemeClr val="tx1"/>
                </a:solidFill>
                <a:effectLst/>
                <a:latin typeface="Segoe UI" panose="020B0502040204020203" pitchFamily="34" charset="0"/>
              </a:rPr>
              <a:t>, Hyderabad, </a:t>
            </a:r>
            <a:r>
              <a:rPr lang="en-GB" sz="1200" b="0" i="0" dirty="0" err="1">
                <a:solidFill>
                  <a:schemeClr val="tx1"/>
                </a:solidFill>
                <a:effectLst/>
                <a:latin typeface="Segoe UI" panose="020B0502040204020203" pitchFamily="34" charset="0"/>
              </a:rPr>
              <a:t>Sangareddy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Yadadri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Hanumakonda</a:t>
            </a:r>
            <a:r>
              <a:rPr lang="en-GB" sz="1200" b="0" i="0" dirty="0">
                <a:solidFill>
                  <a:schemeClr val="tx1"/>
                </a:solidFill>
                <a:effectLst/>
                <a:latin typeface="Segoe UI" panose="020B0502040204020203" pitchFamily="34" charset="0"/>
              </a:rPr>
              <a:t>, Khammam, and Karimnagar.</a:t>
            </a:r>
          </a:p>
          <a:p>
            <a:pPr algn="l"/>
            <a:br>
              <a:rPr lang="en-GB" sz="1200" b="1" i="0" dirty="0">
                <a:solidFill>
                  <a:schemeClr val="tx1"/>
                </a:solidFill>
                <a:effectLst/>
                <a:latin typeface="Segoe UI" panose="020B0502040204020203" pitchFamily="34" charset="0"/>
              </a:rPr>
            </a:br>
            <a:r>
              <a:rPr lang="en-GB" sz="1200" b="1" i="0" dirty="0">
                <a:solidFill>
                  <a:schemeClr val="tx1"/>
                </a:solidFill>
                <a:effectLst/>
                <a:latin typeface="Segoe UI" panose="020B0502040204020203" pitchFamily="34" charset="0"/>
              </a:rPr>
              <a:t>Medium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Adilabad, </a:t>
            </a:r>
            <a:r>
              <a:rPr lang="en-GB" sz="1200" b="0" i="0" dirty="0" err="1">
                <a:solidFill>
                  <a:schemeClr val="tx1"/>
                </a:solidFill>
                <a:effectLst/>
                <a:latin typeface="Segoe UI" panose="020B0502040204020203" pitchFamily="34" charset="0"/>
              </a:rPr>
              <a:t>Jagtial</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Jangoan</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Kamareddy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Mahabubnagar</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Mancherial</a:t>
            </a:r>
            <a:r>
              <a:rPr lang="en-GB" sz="1200" b="0" i="0" dirty="0">
                <a:solidFill>
                  <a:schemeClr val="tx1"/>
                </a:solidFill>
                <a:effectLst/>
                <a:latin typeface="Segoe UI" panose="020B0502040204020203" pitchFamily="34" charset="0"/>
              </a:rPr>
              <a:t>, Medak, </a:t>
            </a:r>
            <a:r>
              <a:rPr lang="en-GB" sz="1200" b="0" i="0" dirty="0" err="1">
                <a:solidFill>
                  <a:schemeClr val="tx1"/>
                </a:solidFill>
                <a:effectLst/>
                <a:latin typeface="Segoe UI" panose="020B0502040204020203" pitchFamily="34" charset="0"/>
              </a:rPr>
              <a:t>Nagarkurnool</a:t>
            </a:r>
            <a:r>
              <a:rPr lang="en-GB" sz="1200" b="0" i="0" dirty="0">
                <a:solidFill>
                  <a:schemeClr val="tx1"/>
                </a:solidFill>
                <a:effectLst/>
                <a:latin typeface="Segoe UI" panose="020B0502040204020203" pitchFamily="34" charset="0"/>
              </a:rPr>
              <a:t>, Nalgonda, Nizamabad, </a:t>
            </a:r>
            <a:r>
              <a:rPr lang="en-GB" sz="1200" b="0" i="0" dirty="0" err="1">
                <a:solidFill>
                  <a:schemeClr val="tx1"/>
                </a:solidFill>
                <a:effectLst/>
                <a:latin typeface="Segoe UI" panose="020B0502040204020203" pitchFamily="34" charset="0"/>
              </a:rPr>
              <a:t>Peddapalli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Rajanna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Sircilla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Siddipet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Suryapet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Vikarabad</a:t>
            </a:r>
            <a:r>
              <a:rPr lang="en-GB" sz="1200" b="0" i="0" dirty="0">
                <a:solidFill>
                  <a:schemeClr val="tx1"/>
                </a:solidFill>
                <a:effectLst/>
                <a:latin typeface="Segoe UI" panose="020B0502040204020203" pitchFamily="34" charset="0"/>
              </a:rPr>
              <a:t>, and </a:t>
            </a:r>
            <a:r>
              <a:rPr lang="en-GB" sz="1200" b="0" i="0" dirty="0" err="1">
                <a:solidFill>
                  <a:schemeClr val="tx1"/>
                </a:solidFill>
                <a:effectLst/>
                <a:latin typeface="Segoe UI" panose="020B0502040204020203" pitchFamily="34" charset="0"/>
              </a:rPr>
              <a:t>Wanaparthy</a:t>
            </a:r>
            <a:r>
              <a:rPr lang="en-GB" sz="1200" b="0" i="0" dirty="0">
                <a:solidFill>
                  <a:schemeClr val="tx1"/>
                </a:solidFill>
                <a:effectLst/>
                <a:latin typeface="Segoe UI" panose="020B0502040204020203" pitchFamily="34" charset="0"/>
              </a:rPr>
              <a:t>.</a:t>
            </a:r>
          </a:p>
          <a:p>
            <a:pPr algn="l"/>
            <a:r>
              <a:rPr lang="en-GB" sz="1200" b="1" i="0" dirty="0">
                <a:solidFill>
                  <a:schemeClr val="tx1"/>
                </a:solidFill>
                <a:effectLst/>
                <a:latin typeface="Segoe UI" panose="020B0502040204020203" pitchFamily="34" charset="0"/>
              </a:rPr>
              <a:t>Low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Bhadradri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Kothagudem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Jogulamba</a:t>
            </a:r>
            <a:r>
              <a:rPr lang="en-GB" sz="1200" b="0" i="0" dirty="0">
                <a:solidFill>
                  <a:schemeClr val="tx1"/>
                </a:solidFill>
                <a:effectLst/>
                <a:latin typeface="Segoe UI" panose="020B0502040204020203" pitchFamily="34" charset="0"/>
              </a:rPr>
              <a:t> Gadwal, </a:t>
            </a:r>
            <a:r>
              <a:rPr lang="en-GB" sz="1200" b="0" i="0" dirty="0" err="1">
                <a:solidFill>
                  <a:schemeClr val="tx1"/>
                </a:solidFill>
                <a:effectLst/>
                <a:latin typeface="Segoe UI" panose="020B0502040204020203" pitchFamily="34" charset="0"/>
              </a:rPr>
              <a:t>Kumurambheem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Asifabad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Mulugu</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Narayanpet</a:t>
            </a:r>
            <a:r>
              <a:rPr lang="en-GB" sz="1200" b="0" i="0" dirty="0">
                <a:solidFill>
                  <a:schemeClr val="tx1"/>
                </a:solidFill>
                <a:effectLst/>
                <a:latin typeface="Segoe UI" panose="020B0502040204020203" pitchFamily="34" charset="0"/>
              </a:rPr>
              <a:t>, Nirmal, and Warangal</a:t>
            </a:r>
          </a:p>
          <a:p>
            <a:endParaRPr lang="en-GB" sz="1200" b="0" i="0" dirty="0">
              <a:solidFill>
                <a:schemeClr val="tx1"/>
              </a:solidFill>
              <a:effectLst/>
              <a:latin typeface="Segoe UI" panose="020B0502040204020203" pitchFamily="34" charset="0"/>
            </a:endParaRPr>
          </a:p>
        </p:txBody>
      </p:sp>
      <p:sp>
        <p:nvSpPr>
          <p:cNvPr id="7" name="Rectangle: Rounded Corners 6" descr="Agenda">
            <a:extLst>
              <a:ext uri="{FF2B5EF4-FFF2-40B4-BE49-F238E27FC236}">
                <a16:creationId xmlns:a16="http://schemas.microsoft.com/office/drawing/2014/main" id="{5C646BC5-D48D-2843-99FC-D513777C8EC9}"/>
              </a:ext>
              <a:ext uri="{C183D7F6-B498-43B3-948B-1728B52AA6E4}">
                <adec:decorative xmlns:adec="http://schemas.microsoft.com/office/drawing/2017/decorative" val="0"/>
              </a:ext>
            </a:extLst>
          </p:cNvPr>
          <p:cNvSpPr/>
          <p:nvPr/>
        </p:nvSpPr>
        <p:spPr>
          <a:xfrm>
            <a:off x="7244316" y="723012"/>
            <a:ext cx="4841360"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High Revenue Districts</a:t>
            </a:r>
          </a:p>
          <a:p>
            <a:pPr algn="l"/>
            <a:r>
              <a:rPr lang="en-GB" sz="1200" b="0" i="0" dirty="0">
                <a:solidFill>
                  <a:schemeClr val="tx1"/>
                </a:solidFill>
                <a:effectLst/>
                <a:latin typeface="Söhne"/>
              </a:rPr>
              <a:t>Urban areas like </a:t>
            </a:r>
            <a:r>
              <a:rPr lang="en-GB" sz="1200" b="0" i="0" dirty="0" err="1">
                <a:solidFill>
                  <a:schemeClr val="tx1"/>
                </a:solidFill>
                <a:effectLst/>
                <a:latin typeface="Söhne"/>
              </a:rPr>
              <a:t>Rangareddy</a:t>
            </a:r>
            <a:r>
              <a:rPr lang="en-GB" sz="1200" b="0" i="0" dirty="0">
                <a:solidFill>
                  <a:schemeClr val="tx1"/>
                </a:solidFill>
                <a:effectLst/>
                <a:latin typeface="Söhne"/>
              </a:rPr>
              <a:t>, </a:t>
            </a:r>
            <a:r>
              <a:rPr lang="en-GB" sz="1200" b="0" i="0" dirty="0" err="1">
                <a:solidFill>
                  <a:schemeClr val="tx1"/>
                </a:solidFill>
                <a:effectLst/>
                <a:latin typeface="Söhne"/>
              </a:rPr>
              <a:t>Medchal</a:t>
            </a:r>
            <a:r>
              <a:rPr lang="en-GB" sz="1200" b="0" i="0" dirty="0">
                <a:solidFill>
                  <a:schemeClr val="tx1"/>
                </a:solidFill>
                <a:effectLst/>
                <a:latin typeface="Söhne"/>
              </a:rPr>
              <a:t>, and Hyderabad, driven by IT and construction sectors, generated 87.2% of the 2021-2022 revenue, </a:t>
            </a:r>
            <a:r>
              <a:rPr lang="en-GB" sz="1200" b="0" i="0" dirty="0" err="1">
                <a:solidFill>
                  <a:schemeClr val="tx1"/>
                </a:solidFill>
                <a:effectLst/>
                <a:latin typeface="Söhne"/>
              </a:rPr>
              <a:t>totaling</a:t>
            </a:r>
            <a:r>
              <a:rPr lang="en-GB" sz="1200" b="0" i="0" dirty="0">
                <a:solidFill>
                  <a:schemeClr val="tx1"/>
                </a:solidFill>
                <a:effectLst/>
                <a:latin typeface="Söhne"/>
              </a:rPr>
              <a:t> 334,438.3 million. Rapid urbanization and investments, including in emerging areas like </a:t>
            </a:r>
            <a:r>
              <a:rPr lang="en-GB" sz="1200" b="0" i="0" dirty="0" err="1">
                <a:solidFill>
                  <a:schemeClr val="tx1"/>
                </a:solidFill>
                <a:effectLst/>
                <a:latin typeface="Söhne"/>
              </a:rPr>
              <a:t>Yadadri</a:t>
            </a:r>
            <a:r>
              <a:rPr lang="en-GB" sz="1200" b="0" i="0" dirty="0">
                <a:solidFill>
                  <a:schemeClr val="tx1"/>
                </a:solidFill>
                <a:effectLst/>
                <a:latin typeface="Söhne"/>
              </a:rPr>
              <a:t>, are notable.</a:t>
            </a:r>
          </a:p>
          <a:p>
            <a:pPr algn="l"/>
            <a:endParaRPr lang="en-GB" sz="1200" b="0" i="0" dirty="0">
              <a:solidFill>
                <a:schemeClr val="tx1"/>
              </a:solidFill>
              <a:effectLst/>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Medium Revenue Districts</a:t>
            </a:r>
          </a:p>
          <a:p>
            <a:pPr algn="l"/>
            <a:r>
              <a:rPr lang="en-GB" sz="1200" b="0" i="0" dirty="0">
                <a:solidFill>
                  <a:schemeClr val="tx1"/>
                </a:solidFill>
                <a:effectLst/>
                <a:latin typeface="Söhne"/>
              </a:rPr>
              <a:t>Rural districts, reliant on agriculture and characterized by land and natural resources, contributed 10.8% to the revenue, </a:t>
            </a:r>
            <a:r>
              <a:rPr lang="en-GB" sz="1200" b="0" i="0" dirty="0" err="1">
                <a:solidFill>
                  <a:schemeClr val="tx1"/>
                </a:solidFill>
                <a:effectLst/>
                <a:latin typeface="Söhne"/>
              </a:rPr>
              <a:t>totaling</a:t>
            </a:r>
            <a:r>
              <a:rPr lang="en-GB" sz="1200" b="0" i="0" dirty="0">
                <a:solidFill>
                  <a:schemeClr val="tx1"/>
                </a:solidFill>
                <a:effectLst/>
                <a:latin typeface="Söhne"/>
              </a:rPr>
              <a:t> 41,483.1 million in 2021-2022.</a:t>
            </a:r>
          </a:p>
          <a:p>
            <a:pPr algn="l"/>
            <a:endParaRPr lang="en-GB" sz="1200" dirty="0">
              <a:solidFill>
                <a:schemeClr val="tx1"/>
              </a:solidFill>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Low Revenue Districts</a:t>
            </a:r>
          </a:p>
          <a:p>
            <a:pPr algn="l"/>
            <a:r>
              <a:rPr lang="en-GB" sz="1200" b="0" i="0" dirty="0">
                <a:solidFill>
                  <a:schemeClr val="tx1"/>
                </a:solidFill>
                <a:effectLst/>
                <a:latin typeface="Söhne"/>
              </a:rPr>
              <a:t>Areas like </a:t>
            </a:r>
            <a:r>
              <a:rPr lang="en-GB" sz="1200" b="0" i="0" dirty="0" err="1">
                <a:solidFill>
                  <a:schemeClr val="tx1"/>
                </a:solidFill>
                <a:effectLst/>
                <a:latin typeface="Söhne"/>
              </a:rPr>
              <a:t>Bhadradri</a:t>
            </a:r>
            <a:r>
              <a:rPr lang="en-GB" sz="1200" b="0" i="0" dirty="0">
                <a:solidFill>
                  <a:schemeClr val="tx1"/>
                </a:solidFill>
                <a:effectLst/>
                <a:latin typeface="Söhne"/>
              </a:rPr>
              <a:t> </a:t>
            </a:r>
            <a:r>
              <a:rPr lang="en-GB" sz="1200" b="0" i="0" dirty="0" err="1">
                <a:solidFill>
                  <a:schemeClr val="tx1"/>
                </a:solidFill>
                <a:effectLst/>
                <a:latin typeface="Söhne"/>
              </a:rPr>
              <a:t>Kothagudem</a:t>
            </a:r>
            <a:r>
              <a:rPr lang="en-GB" sz="1200" b="0" i="0" dirty="0">
                <a:solidFill>
                  <a:schemeClr val="tx1"/>
                </a:solidFill>
                <a:effectLst/>
                <a:latin typeface="Söhne"/>
              </a:rPr>
              <a:t>, rich in forests and natural resources but with low population density, contributed 2% to the revenue, </a:t>
            </a:r>
            <a:r>
              <a:rPr lang="en-GB" sz="1200" b="0" i="0" dirty="0" err="1">
                <a:solidFill>
                  <a:schemeClr val="tx1"/>
                </a:solidFill>
                <a:effectLst/>
                <a:latin typeface="Söhne"/>
              </a:rPr>
              <a:t>totaling</a:t>
            </a:r>
            <a:r>
              <a:rPr lang="en-GB" sz="1200" b="0" i="0" dirty="0">
                <a:solidFill>
                  <a:schemeClr val="tx1"/>
                </a:solidFill>
                <a:effectLst/>
                <a:latin typeface="Söhne"/>
              </a:rPr>
              <a:t> 766.5 million in 2021-2022.</a:t>
            </a:r>
          </a:p>
        </p:txBody>
      </p:sp>
      <p:pic>
        <p:nvPicPr>
          <p:cNvPr id="9" name="Picture 8" descr="A green circle with a yellow center&#10;&#10;Description automatically generated">
            <a:extLst>
              <a:ext uri="{FF2B5EF4-FFF2-40B4-BE49-F238E27FC236}">
                <a16:creationId xmlns:a16="http://schemas.microsoft.com/office/drawing/2014/main" id="{93C58452-DD21-77FD-EFE4-DC77CBBEA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243" y="4444407"/>
            <a:ext cx="2654596" cy="2295525"/>
          </a:xfrm>
          <a:prstGeom prst="rect">
            <a:avLst/>
          </a:prstGeom>
        </p:spPr>
      </p:pic>
      <p:sp>
        <p:nvSpPr>
          <p:cNvPr id="10" name="Rectangle: Rounded Corners 9" descr="Agenda">
            <a:extLst>
              <a:ext uri="{FF2B5EF4-FFF2-40B4-BE49-F238E27FC236}">
                <a16:creationId xmlns:a16="http://schemas.microsoft.com/office/drawing/2014/main" id="{A46824BD-AF26-9350-AF5D-25BEC134BD05}"/>
              </a:ext>
              <a:ext uri="{C183D7F6-B498-43B3-948B-1728B52AA6E4}">
                <adec:decorative xmlns:adec="http://schemas.microsoft.com/office/drawing/2017/decorative" val="0"/>
              </a:ext>
            </a:extLst>
          </p:cNvPr>
          <p:cNvSpPr/>
          <p:nvPr/>
        </p:nvSpPr>
        <p:spPr>
          <a:xfrm>
            <a:off x="53162" y="4529469"/>
            <a:ext cx="5443871" cy="229552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Segmentation Criteria Definition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High Revenue Districts:</a:t>
            </a:r>
            <a:r>
              <a:rPr lang="en-GB" sz="1200" b="0" i="0" dirty="0">
                <a:solidFill>
                  <a:schemeClr val="tx1"/>
                </a:solidFill>
                <a:effectLst/>
                <a:latin typeface="Segoe UI" panose="020B0502040204020203" pitchFamily="34" charset="0"/>
              </a:rPr>
              <a:t> Districts generating revenue above the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Medium Revenue Districts:</a:t>
            </a:r>
            <a:r>
              <a:rPr lang="en-GB" sz="1200" b="0" i="0" dirty="0">
                <a:solidFill>
                  <a:schemeClr val="tx1"/>
                </a:solidFill>
                <a:effectLst/>
                <a:latin typeface="Segoe UI" panose="020B0502040204020203" pitchFamily="34" charset="0"/>
              </a:rPr>
              <a:t> Districts generating revenue between the 25th and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Low Revenue Districts:</a:t>
            </a:r>
            <a:r>
              <a:rPr lang="en-GB" sz="1200" b="0" i="0" dirty="0">
                <a:solidFill>
                  <a:schemeClr val="tx1"/>
                </a:solidFill>
                <a:effectLst/>
                <a:latin typeface="Segoe UI" panose="020B0502040204020203" pitchFamily="34" charset="0"/>
              </a:rPr>
              <a:t> Districts generating revenue below the 25th percentile.</a:t>
            </a:r>
          </a:p>
          <a:p>
            <a:endParaRPr lang="en-GB" sz="1200" b="0" i="0" dirty="0">
              <a:solidFill>
                <a:schemeClr val="tx1"/>
              </a:solidFill>
              <a:effectLst/>
              <a:latin typeface="Segoe UI" panose="020B0502040204020203"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EB15C412-CED5-00CC-6D7E-876D65C2E536}"/>
                  </a:ext>
                </a:extLst>
              </p:cNvPr>
              <p:cNvGraphicFramePr>
                <a:graphicFrameLocks noGrp="1"/>
              </p:cNvGraphicFramePr>
              <p:nvPr>
                <p:extLst>
                  <p:ext uri="{D42A27DB-BD31-4B8C-83A1-F6EECF244321}">
                    <p14:modId xmlns:p14="http://schemas.microsoft.com/office/powerpoint/2010/main" val="1151946570"/>
                  </p:ext>
                </p:extLst>
              </p:nvPr>
            </p:nvGraphicFramePr>
            <p:xfrm>
              <a:off x="5603358" y="4529469"/>
              <a:ext cx="3477067" cy="229552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EB15C412-CED5-00CC-6D7E-876D65C2E536}"/>
                  </a:ext>
                </a:extLst>
              </p:cNvPr>
              <p:cNvPicPr>
                <a:picLocks noGrp="1" noRot="1" noChangeAspect="1" noMove="1" noResize="1" noEditPoints="1" noAdjustHandles="1" noChangeArrowheads="1" noChangeShapeType="1"/>
              </p:cNvPicPr>
              <p:nvPr/>
            </p:nvPicPr>
            <p:blipFill>
              <a:blip r:embed="rId6"/>
              <a:stretch>
                <a:fillRect/>
              </a:stretch>
            </p:blipFill>
            <p:spPr>
              <a:xfrm>
                <a:off x="5603358" y="4529469"/>
                <a:ext cx="3477067" cy="2295526"/>
              </a:xfrm>
              <a:prstGeom prst="rect">
                <a:avLst/>
              </a:prstGeom>
            </p:spPr>
          </p:pic>
        </mc:Fallback>
      </mc:AlternateContent>
    </p:spTree>
    <p:extLst>
      <p:ext uri="{BB962C8B-B14F-4D97-AF65-F5344CB8AC3E}">
        <p14:creationId xmlns:p14="http://schemas.microsoft.com/office/powerpoint/2010/main" val="149199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2A21F-79CD-ACDE-F63F-99913B5B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7FE1214A-F374-BBF6-8270-22AD1DD524E4}"/>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graph with text on it&#10;&#10;Description automatically generated with medium confidence">
            <a:extLst>
              <a:ext uri="{FF2B5EF4-FFF2-40B4-BE49-F238E27FC236}">
                <a16:creationId xmlns:a16="http://schemas.microsoft.com/office/drawing/2014/main" id="{330136AC-6228-F34A-9239-9A8558A0A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358" y="723012"/>
            <a:ext cx="6482317" cy="6134987"/>
          </a:xfrm>
          <a:prstGeom prst="rect">
            <a:avLst/>
          </a:prstGeom>
        </p:spPr>
      </p:pic>
      <p:sp>
        <p:nvSpPr>
          <p:cNvPr id="6" name="Rectangle: Rounded Corners 5" descr="Agenda">
            <a:extLst>
              <a:ext uri="{FF2B5EF4-FFF2-40B4-BE49-F238E27FC236}">
                <a16:creationId xmlns:a16="http://schemas.microsoft.com/office/drawing/2014/main" id="{E5CD73D9-D6C7-CA41-6DDD-58F9A9CF7C5E}"/>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u="sng" dirty="0">
                <a:solidFill>
                  <a:schemeClr val="tx1"/>
                </a:solidFill>
                <a:effectLst/>
              </a:rPr>
              <a:t>Key Insights</a:t>
            </a:r>
            <a:endParaRPr lang="en-GB" sz="1200" u="sng" dirty="0">
              <a:solidFill>
                <a:schemeClr val="tx1"/>
              </a:solidFill>
              <a:effectLst/>
            </a:endParaRPr>
          </a:p>
          <a:p>
            <a:r>
              <a:rPr lang="en-GB" sz="1200" b="1" dirty="0" err="1">
                <a:solidFill>
                  <a:schemeClr val="tx1"/>
                </a:solidFill>
                <a:effectLst/>
              </a:rPr>
              <a:t>Rangareddy</a:t>
            </a:r>
            <a:r>
              <a:rPr lang="en-GB" sz="1200" b="1" dirty="0">
                <a:solidFill>
                  <a:schemeClr val="tx1"/>
                </a:solidFill>
                <a:effectLst/>
              </a:rPr>
              <a:t> District: </a:t>
            </a:r>
            <a:r>
              <a:rPr lang="en-GB" sz="1200" dirty="0">
                <a:solidFill>
                  <a:schemeClr val="tx1"/>
                </a:solidFill>
                <a:effectLst/>
              </a:rPr>
              <a:t>This district alone contributes a whopping 36.56% of the revenue, highlighting its significance in the state's economy.</a:t>
            </a:r>
          </a:p>
          <a:p>
            <a:r>
              <a:rPr lang="en-GB" sz="1200" b="1" dirty="0">
                <a:solidFill>
                  <a:schemeClr val="tx1"/>
                </a:solidFill>
                <a:effectLst/>
              </a:rPr>
              <a:t>Hyderabad:</a:t>
            </a:r>
            <a:r>
              <a:rPr lang="en-GB" sz="1200" dirty="0">
                <a:solidFill>
                  <a:schemeClr val="tx1"/>
                </a:solidFill>
                <a:effectLst/>
              </a:rPr>
              <a:t> The capital city follows closely, contributing 13.10% to the revenue.</a:t>
            </a:r>
          </a:p>
          <a:p>
            <a:r>
              <a:rPr lang="en-GB" sz="1200" b="1" dirty="0" err="1">
                <a:solidFill>
                  <a:schemeClr val="tx1"/>
                </a:solidFill>
                <a:effectLst/>
              </a:rPr>
              <a:t>Medchal</a:t>
            </a:r>
            <a:r>
              <a:rPr lang="en-GB" sz="1200" b="1" dirty="0">
                <a:solidFill>
                  <a:schemeClr val="tx1"/>
                </a:solidFill>
                <a:effectLst/>
              </a:rPr>
              <a:t> </a:t>
            </a:r>
            <a:r>
              <a:rPr lang="en-GB" sz="1200" b="1" dirty="0" err="1">
                <a:solidFill>
                  <a:schemeClr val="tx1"/>
                </a:solidFill>
                <a:effectLst/>
              </a:rPr>
              <a:t>Malkajgiri</a:t>
            </a:r>
            <a:r>
              <a:rPr lang="en-GB" sz="1200" b="1" dirty="0">
                <a:solidFill>
                  <a:schemeClr val="tx1"/>
                </a:solidFill>
                <a:effectLst/>
              </a:rPr>
              <a:t>: </a:t>
            </a:r>
            <a:r>
              <a:rPr lang="en-GB" sz="1200" dirty="0">
                <a:solidFill>
                  <a:schemeClr val="tx1"/>
                </a:solidFill>
                <a:effectLst/>
              </a:rPr>
              <a:t>Another major contributor with a share of 22.05%.</a:t>
            </a:r>
          </a:p>
          <a:p>
            <a:endParaRPr lang="en-GB" sz="1200" dirty="0">
              <a:solidFill>
                <a:schemeClr val="tx1"/>
              </a:solidFill>
              <a:effectLst/>
            </a:endParaRPr>
          </a:p>
          <a:p>
            <a:r>
              <a:rPr lang="en-GB" sz="1200" b="1" dirty="0">
                <a:solidFill>
                  <a:schemeClr val="tx1"/>
                </a:solidFill>
                <a:effectLst/>
              </a:rPr>
              <a:t>Conclusion</a:t>
            </a:r>
            <a:endParaRPr lang="en-GB" sz="1200" dirty="0">
              <a:solidFill>
                <a:schemeClr val="tx1"/>
              </a:solidFill>
              <a:effectLst/>
            </a:endParaRPr>
          </a:p>
          <a:p>
            <a:r>
              <a:rPr lang="en-GB" sz="1200" b="1" dirty="0">
                <a:solidFill>
                  <a:schemeClr val="tx1"/>
                </a:solidFill>
                <a:effectLst/>
              </a:rPr>
              <a:t>The revenue generation analysis provides valuable insights into the economic dynamics of the districts. While urbanized areas contribute significantly to the revenue, the potential in rural districts remains largely untapped. Strategic development initiatives and investments in these areas can lead to a more balanced economic growth across the state.</a:t>
            </a:r>
            <a:endParaRPr lang="en-GB" sz="1200" dirty="0">
              <a:solidFill>
                <a:schemeClr val="tx1"/>
              </a:solidFill>
              <a:effectLst/>
            </a:endParaRPr>
          </a:p>
          <a:p>
            <a:br>
              <a:rPr lang="en-GB" sz="1200" dirty="0">
                <a:solidFill>
                  <a:schemeClr val="tx1"/>
                </a:solidFill>
                <a:effectLst/>
              </a:rPr>
            </a:br>
            <a:endParaRPr lang="en-GB" sz="1200" dirty="0">
              <a:solidFill>
                <a:schemeClr val="tx1"/>
              </a:solidFill>
              <a:effectLst/>
            </a:endParaRPr>
          </a:p>
          <a:p>
            <a:r>
              <a:rPr lang="en-GB" sz="1200" b="1" u="sng" dirty="0">
                <a:solidFill>
                  <a:schemeClr val="tx1"/>
                </a:solidFill>
                <a:effectLst/>
              </a:rPr>
              <a:t>Recommendations</a:t>
            </a:r>
          </a:p>
          <a:p>
            <a:endParaRPr lang="en-GB" sz="1200" dirty="0">
              <a:solidFill>
                <a:schemeClr val="tx1"/>
              </a:solidFill>
              <a:effectLst/>
            </a:endParaRPr>
          </a:p>
          <a:p>
            <a:r>
              <a:rPr lang="en-GB" sz="1200" b="1" dirty="0">
                <a:solidFill>
                  <a:schemeClr val="tx1"/>
                </a:solidFill>
                <a:effectLst/>
              </a:rPr>
              <a:t>Infrastructure Development</a:t>
            </a:r>
            <a:endParaRPr lang="en-GB" sz="1200" dirty="0">
              <a:solidFill>
                <a:schemeClr val="tx1"/>
              </a:solidFill>
              <a:effectLst/>
            </a:endParaRPr>
          </a:p>
          <a:p>
            <a:r>
              <a:rPr lang="en-GB" sz="1200" dirty="0">
                <a:solidFill>
                  <a:schemeClr val="tx1"/>
                </a:solidFill>
                <a:effectLst/>
              </a:rPr>
              <a:t>Enhance infrastructure in Medium and Low Revenue Districts to attract businesses and boost revenue.</a:t>
            </a:r>
          </a:p>
          <a:p>
            <a:endParaRPr lang="en-GB" sz="1200" dirty="0">
              <a:solidFill>
                <a:schemeClr val="tx1"/>
              </a:solidFill>
              <a:effectLst/>
            </a:endParaRPr>
          </a:p>
          <a:p>
            <a:r>
              <a:rPr lang="en-GB" sz="1200" b="1" dirty="0">
                <a:solidFill>
                  <a:schemeClr val="tx1"/>
                </a:solidFill>
                <a:effectLst/>
              </a:rPr>
              <a:t>Promote Agriculture</a:t>
            </a:r>
            <a:endParaRPr lang="en-GB" sz="1200" dirty="0">
              <a:solidFill>
                <a:schemeClr val="tx1"/>
              </a:solidFill>
              <a:effectLst/>
            </a:endParaRPr>
          </a:p>
          <a:p>
            <a:r>
              <a:rPr lang="en-GB" sz="1200" dirty="0">
                <a:solidFill>
                  <a:schemeClr val="tx1"/>
                </a:solidFill>
                <a:effectLst/>
              </a:rPr>
              <a:t>With many districts having an agricultural base, introducing modern farming techniques and providing subsidies can enhance productivity and revenue.</a:t>
            </a:r>
          </a:p>
          <a:p>
            <a:endParaRPr lang="en-GB" sz="1200" dirty="0">
              <a:solidFill>
                <a:schemeClr val="tx1"/>
              </a:solidFill>
              <a:effectLst/>
            </a:endParaRPr>
          </a:p>
          <a:p>
            <a:r>
              <a:rPr lang="en-GB" sz="1200" b="1" dirty="0">
                <a:solidFill>
                  <a:schemeClr val="tx1"/>
                </a:solidFill>
                <a:effectLst/>
              </a:rPr>
              <a:t>Tourism Development</a:t>
            </a:r>
            <a:endParaRPr lang="en-GB" sz="1200" dirty="0">
              <a:solidFill>
                <a:schemeClr val="tx1"/>
              </a:solidFill>
              <a:effectLst/>
            </a:endParaRPr>
          </a:p>
          <a:p>
            <a:r>
              <a:rPr lang="en-GB" sz="1200" dirty="0">
                <a:solidFill>
                  <a:schemeClr val="tx1"/>
                </a:solidFill>
                <a:effectLst/>
              </a:rPr>
              <a:t>Districts rich in natural resources and forests, especially those in the Low Revenue category, can be developed as tourist spots, generating additional revenue.</a:t>
            </a:r>
            <a:br>
              <a:rPr lang="en-GB" sz="1200" dirty="0">
                <a:solidFill>
                  <a:schemeClr val="tx1"/>
                </a:solidFill>
                <a:effectLst/>
              </a:rPr>
            </a:br>
            <a:endParaRPr lang="en-GB" sz="1200" dirty="0">
              <a:solidFill>
                <a:schemeClr val="tx1"/>
              </a:solidFill>
              <a:effectLst/>
            </a:endParaRPr>
          </a:p>
          <a:p>
            <a:r>
              <a:rPr lang="en-GB" sz="1200" b="1" dirty="0">
                <a:solidFill>
                  <a:schemeClr val="tx1"/>
                </a:solidFill>
                <a:effectLst/>
              </a:rPr>
              <a:t>Awareness Campaigns</a:t>
            </a:r>
            <a:endParaRPr lang="en-GB" sz="1200" dirty="0">
              <a:solidFill>
                <a:schemeClr val="tx1"/>
              </a:solidFill>
              <a:effectLst/>
            </a:endParaRPr>
          </a:p>
          <a:p>
            <a:r>
              <a:rPr lang="en-GB" sz="1200" dirty="0">
                <a:solidFill>
                  <a:schemeClr val="tx1"/>
                </a:solidFill>
                <a:effectLst/>
              </a:rPr>
              <a:t>Conduct awareness campaigns in Medium and Low Revenue Districts about the benefits of e-stamp challans and document registration to increase transactions.</a:t>
            </a:r>
            <a:br>
              <a:rPr lang="en-GB" sz="1200" dirty="0">
                <a:solidFill>
                  <a:schemeClr val="tx1"/>
                </a:solidFill>
                <a:effectLst/>
              </a:rPr>
            </a:b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5037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023C1362-2A8F-2541-09E6-A7C243C69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82475" cy="1010093"/>
          </a:xfrm>
          <a:prstGeom prst="rect">
            <a:avLst/>
          </a:prstGeom>
        </p:spPr>
      </p:pic>
      <p:pic>
        <p:nvPicPr>
          <p:cNvPr id="5" name="Picture 4" descr="A comparison of a pie chart&#10;&#10;Description automatically generated">
            <a:extLst>
              <a:ext uri="{FF2B5EF4-FFF2-40B4-BE49-F238E27FC236}">
                <a16:creationId xmlns:a16="http://schemas.microsoft.com/office/drawing/2014/main" id="{B1AC0ED9-8AF3-0F1C-CCE3-B1A5E3746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4039287"/>
            <a:ext cx="12192000" cy="2951378"/>
          </a:xfrm>
          <a:prstGeom prst="rect">
            <a:avLst/>
          </a:prstGeom>
        </p:spPr>
      </p:pic>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Correlation Between Vehicle Sales and Seasons</a:t>
            </a:r>
          </a:p>
          <a:p>
            <a:pPr marL="285750" indent="-285750">
              <a:buFont typeface="Arial" panose="020B0604020202020204" pitchFamily="34" charset="0"/>
              <a:buChar char="•"/>
            </a:pPr>
            <a:r>
              <a:rPr lang="en-GB" dirty="0">
                <a:solidFill>
                  <a:schemeClr val="tx1"/>
                </a:solidFill>
              </a:rPr>
              <a:t>Vehicle Distribution by Class</a:t>
            </a:r>
          </a:p>
          <a:p>
            <a:pPr marL="285750" indent="-285750">
              <a:buFont typeface="Arial" panose="020B0604020202020204" pitchFamily="34" charset="0"/>
              <a:buChar char="•"/>
            </a:pPr>
            <a:r>
              <a:rPr lang="en-GB" dirty="0">
                <a:solidFill>
                  <a:schemeClr val="tx1"/>
                </a:solidFill>
              </a:rPr>
              <a:t>Vehicle Sales Growth Comparison</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b="0" i="0" dirty="0">
                <a:solidFill>
                  <a:schemeClr val="tx1"/>
                </a:solidFill>
                <a:effectLst/>
                <a:latin typeface="Söhne"/>
              </a:rPr>
              <a:t>Absence of data for </a:t>
            </a:r>
            <a:r>
              <a:rPr lang="en-GB" b="0" i="0" dirty="0" err="1">
                <a:solidFill>
                  <a:schemeClr val="tx1"/>
                </a:solidFill>
                <a:effectLst/>
                <a:latin typeface="Söhne"/>
              </a:rPr>
              <a:t>Hanumakonda</a:t>
            </a:r>
            <a:r>
              <a:rPr lang="en-GB" b="0" i="0" dirty="0">
                <a:solidFill>
                  <a:schemeClr val="tx1"/>
                </a:solidFill>
                <a:effectLst/>
                <a:latin typeface="Söhne"/>
              </a:rPr>
              <a:t>, </a:t>
            </a:r>
            <a:r>
              <a:rPr lang="en-GB" b="0" i="0" dirty="0" err="1">
                <a:solidFill>
                  <a:schemeClr val="tx1"/>
                </a:solidFill>
                <a:effectLst/>
                <a:latin typeface="Söhne"/>
              </a:rPr>
              <a:t>Narayanapet</a:t>
            </a:r>
            <a:r>
              <a:rPr lang="en-GB" b="0" i="0" dirty="0">
                <a:solidFill>
                  <a:schemeClr val="tx1"/>
                </a:solidFill>
                <a:effectLst/>
                <a:latin typeface="Söhne"/>
              </a:rPr>
              <a:t>, and </a:t>
            </a:r>
            <a:r>
              <a:rPr lang="en-GB" b="0" i="0" dirty="0" err="1">
                <a:solidFill>
                  <a:schemeClr val="tx1"/>
                </a:solidFill>
                <a:effectLst/>
                <a:latin typeface="Söhne"/>
              </a:rPr>
              <a:t>Mulugu</a:t>
            </a:r>
            <a:r>
              <a:rPr lang="en-GB" b="0" i="0" dirty="0">
                <a:solidFill>
                  <a:schemeClr val="tx1"/>
                </a:solidFill>
                <a:effectLst/>
                <a:latin typeface="Söhne"/>
              </a:rPr>
              <a:t> districts, raising concerns about the completeness and accuracy of the overall dataset.</a:t>
            </a: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Tree>
    <p:extLst>
      <p:ext uri="{BB962C8B-B14F-4D97-AF65-F5344CB8AC3E}">
        <p14:creationId xmlns:p14="http://schemas.microsoft.com/office/powerpoint/2010/main" val="18929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B2E9757-CC71-897F-8A2F-052A4AF6519B}"/>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6" name="Picture 5">
            <a:extLst>
              <a:ext uri="{FF2B5EF4-FFF2-40B4-BE49-F238E27FC236}">
                <a16:creationId xmlns:a16="http://schemas.microsoft.com/office/drawing/2014/main" id="{C49F8966-4252-3818-F009-5EFD9F47B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71D3BAB4-F0F0-59F5-FFF6-2721E8741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81715"/>
            <a:ext cx="8686357" cy="2271712"/>
          </a:xfrm>
          <a:prstGeom prst="rect">
            <a:avLst/>
          </a:prstGeom>
        </p:spPr>
      </p:pic>
      <p:sp>
        <p:nvSpPr>
          <p:cNvPr id="9" name="Rectangle: Rounded Corners 8">
            <a:extLst>
              <a:ext uri="{FF2B5EF4-FFF2-40B4-BE49-F238E27FC236}">
                <a16:creationId xmlns:a16="http://schemas.microsoft.com/office/drawing/2014/main" id="{5F4B358F-0EFC-E65D-E940-50C13CB10F67}"/>
              </a:ext>
            </a:extLst>
          </p:cNvPr>
          <p:cNvSpPr/>
          <p:nvPr/>
        </p:nvSpPr>
        <p:spPr>
          <a:xfrm>
            <a:off x="106325" y="3112129"/>
            <a:ext cx="4770475" cy="3650180"/>
          </a:xfrm>
          <a:prstGeom prst="roundRect">
            <a:avLst>
              <a:gd name="adj" fmla="val 7930"/>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300" b="1" i="0" dirty="0">
                <a:solidFill>
                  <a:schemeClr val="tx1"/>
                </a:solidFill>
                <a:effectLst/>
                <a:latin typeface="Söhne"/>
              </a:rPr>
              <a:t>Monthly Sales Trend Analysis</a:t>
            </a:r>
          </a:p>
          <a:p>
            <a:pPr algn="l"/>
            <a:endParaRPr lang="en-GB" sz="1300" b="1" i="0" dirty="0">
              <a:solidFill>
                <a:schemeClr val="tx1"/>
              </a:solidFill>
              <a:effectLst/>
              <a:latin typeface="Söhne"/>
            </a:endParaRPr>
          </a:p>
          <a:p>
            <a:pPr algn="l"/>
            <a:r>
              <a:rPr lang="en-GB" sz="1300" b="1" i="0" dirty="0">
                <a:solidFill>
                  <a:schemeClr val="tx1"/>
                </a:solidFill>
                <a:effectLst/>
                <a:latin typeface="Söhne"/>
              </a:rPr>
              <a:t>1. Peak Sales in October: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Consistent highest sales recorded.</a:t>
            </a:r>
          </a:p>
          <a:p>
            <a:pPr algn="l">
              <a:buFont typeface="Arial" panose="020B0604020202020204" pitchFamily="34" charset="0"/>
              <a:buChar char="•"/>
            </a:pPr>
            <a:r>
              <a:rPr lang="en-GB" sz="1300" b="0" i="0" dirty="0">
                <a:solidFill>
                  <a:schemeClr val="tx1"/>
                </a:solidFill>
                <a:effectLst/>
                <a:latin typeface="Söhne"/>
              </a:rPr>
              <a:t>Boosted by Dussehra and Diwali offers.</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2. Sales Dip in November-December: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Decline due to vehicle make year concerns.</a:t>
            </a:r>
          </a:p>
          <a:p>
            <a:pPr algn="l">
              <a:buFont typeface="Arial" panose="020B0604020202020204" pitchFamily="34" charset="0"/>
              <a:buChar char="•"/>
            </a:pPr>
            <a:r>
              <a:rPr lang="en-GB" sz="1300" b="0" i="0" dirty="0">
                <a:solidFill>
                  <a:schemeClr val="tx1"/>
                </a:solidFill>
                <a:effectLst/>
                <a:latin typeface="Söhne"/>
              </a:rPr>
              <a:t>Consumers await next year's make for better resale value.</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3. Sales Rebound in January:</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A resurgence observed, maintaining an upward trend till the next October.</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4. Anomalies Identified:</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Significant sales drop in April 2020 and May 2021.</a:t>
            </a:r>
          </a:p>
          <a:p>
            <a:pPr algn="l">
              <a:buFont typeface="Arial" panose="020B0604020202020204" pitchFamily="34" charset="0"/>
              <a:buChar char="•"/>
            </a:pPr>
            <a:r>
              <a:rPr lang="en-GB" sz="1300" b="0" i="0" dirty="0">
                <a:solidFill>
                  <a:schemeClr val="tx1"/>
                </a:solidFill>
                <a:effectLst/>
                <a:latin typeface="Söhne"/>
              </a:rPr>
              <a:t>Attributed to COVID-19 lockdowns impacting sales.</a:t>
            </a:r>
          </a:p>
        </p:txBody>
      </p:sp>
      <p:pic>
        <p:nvPicPr>
          <p:cNvPr id="11" name="Picture 10" descr="A screenshot of a graph">
            <a:extLst>
              <a:ext uri="{FF2B5EF4-FFF2-40B4-BE49-F238E27FC236}">
                <a16:creationId xmlns:a16="http://schemas.microsoft.com/office/drawing/2014/main" id="{8BA359E8-D35D-87FF-C111-CE748AC53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516" y="723014"/>
            <a:ext cx="3295650" cy="2330413"/>
          </a:xfrm>
          <a:prstGeom prst="rect">
            <a:avLst/>
          </a:prstGeom>
        </p:spPr>
      </p:pic>
      <p:pic>
        <p:nvPicPr>
          <p:cNvPr id="13" name="Picture 12" descr="A graph with lines and dots&#10;&#10;Description automatically generated">
            <a:extLst>
              <a:ext uri="{FF2B5EF4-FFF2-40B4-BE49-F238E27FC236}">
                <a16:creationId xmlns:a16="http://schemas.microsoft.com/office/drawing/2014/main" id="{502AB3C3-773B-8D70-06AF-A32364CE8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37" y="3197190"/>
            <a:ext cx="7061238" cy="3559469"/>
          </a:xfrm>
          <a:prstGeom prst="rect">
            <a:avLst/>
          </a:prstGeom>
        </p:spPr>
      </p:pic>
    </p:spTree>
    <p:extLst>
      <p:ext uri="{BB962C8B-B14F-4D97-AF65-F5344CB8AC3E}">
        <p14:creationId xmlns:p14="http://schemas.microsoft.com/office/powerpoint/2010/main" val="6216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914A0F8-1F9F-C312-D424-FFA7936EA66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3" name="Picture 2">
            <a:extLst>
              <a:ext uri="{FF2B5EF4-FFF2-40B4-BE49-F238E27FC236}">
                <a16:creationId xmlns:a16="http://schemas.microsoft.com/office/drawing/2014/main" id="{9ADD53A9-FC7A-DD14-5FDB-AAB84D2E7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D8776B8A-E57A-E708-D5BA-9456B68729A1}"/>
              </a:ext>
            </a:extLst>
          </p:cNvPr>
          <p:cNvSpPr/>
          <p:nvPr/>
        </p:nvSpPr>
        <p:spPr>
          <a:xfrm>
            <a:off x="106325" y="723014"/>
            <a:ext cx="59134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400" b="1" i="0" dirty="0">
                <a:solidFill>
                  <a:schemeClr val="tx1"/>
                </a:solidFill>
                <a:effectLst/>
                <a:latin typeface="Söhne"/>
              </a:rPr>
              <a:t>Recommendations:</a:t>
            </a:r>
          </a:p>
          <a:p>
            <a:pPr algn="l"/>
            <a:endParaRPr lang="en-GB" sz="1400" b="0" i="0" dirty="0">
              <a:solidFill>
                <a:schemeClr val="tx1"/>
              </a:solidFill>
              <a:effectLst/>
              <a:latin typeface="Söhne"/>
            </a:endParaRPr>
          </a:p>
          <a:p>
            <a:pPr algn="l">
              <a:buFont typeface="+mj-lt"/>
              <a:buAutoNum type="arabicPeriod"/>
            </a:pPr>
            <a:r>
              <a:rPr lang="en-GB" sz="1400" b="1" i="0" dirty="0">
                <a:solidFill>
                  <a:schemeClr val="tx1"/>
                </a:solidFill>
                <a:effectLst/>
                <a:latin typeface="Söhne"/>
              </a:rPr>
              <a:t>Festive Season Promotions: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Capitalize on high October sales with enhanced festive offers and campaigns.</a:t>
            </a:r>
          </a:p>
          <a:p>
            <a:pPr algn="l">
              <a:buFont typeface="+mj-lt"/>
              <a:buAutoNum type="arabicPeriod"/>
            </a:pPr>
            <a:r>
              <a:rPr lang="en-GB" sz="1400" b="1" i="0" dirty="0">
                <a:solidFill>
                  <a:schemeClr val="tx1"/>
                </a:solidFill>
                <a:effectLst/>
                <a:latin typeface="Söhne"/>
              </a:rPr>
              <a:t>Post-Festive Strategy:</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Introduce end-of-year sales to counter the November-December sales dip.</a:t>
            </a:r>
          </a:p>
          <a:p>
            <a:pPr algn="l">
              <a:buFont typeface="+mj-lt"/>
              <a:buAutoNum type="arabicPeriod"/>
            </a:pPr>
            <a:r>
              <a:rPr lang="en-GB" sz="1400" b="1" i="0" dirty="0">
                <a:solidFill>
                  <a:schemeClr val="tx1"/>
                </a:solidFill>
                <a:effectLst/>
                <a:latin typeface="Söhne"/>
              </a:rPr>
              <a:t>Electric Vehicle Push:</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Amplify electric vehicle promotions during low sales months.</a:t>
            </a:r>
          </a:p>
          <a:p>
            <a:pPr algn="l">
              <a:buFont typeface="+mj-lt"/>
              <a:buAutoNum type="arabicPeriod"/>
            </a:pPr>
            <a:r>
              <a:rPr lang="en-GB" sz="1400" b="1" i="0" dirty="0">
                <a:solidFill>
                  <a:schemeClr val="tx1"/>
                </a:solidFill>
                <a:effectLst/>
                <a:latin typeface="Söhne"/>
              </a:rPr>
              <a:t>Consumer Feedback:</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Conduct surveys in fluctuating sales districts for insights on local preferences.</a:t>
            </a:r>
          </a:p>
          <a:p>
            <a:pPr algn="l">
              <a:buFont typeface="+mj-lt"/>
              <a:buAutoNum type="arabicPeriod"/>
            </a:pPr>
            <a:r>
              <a:rPr lang="en-GB" sz="1400" b="1" i="0" dirty="0">
                <a:solidFill>
                  <a:schemeClr val="tx1"/>
                </a:solidFill>
                <a:effectLst/>
                <a:latin typeface="Söhne"/>
              </a:rPr>
              <a:t>Vehicle Make Year Awareness: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Educate on pros and cons of purchasing timing related to make year.</a:t>
            </a:r>
          </a:p>
          <a:p>
            <a:pPr lvl="1" algn="l"/>
            <a:endParaRPr lang="en-GB" sz="1400" b="0" i="0" dirty="0">
              <a:solidFill>
                <a:schemeClr val="tx1"/>
              </a:solidFill>
              <a:effectLst/>
              <a:latin typeface="Söhne"/>
            </a:endParaRPr>
          </a:p>
          <a:p>
            <a:pPr algn="l"/>
            <a:r>
              <a:rPr lang="en-GB" sz="1400" b="1" i="0" dirty="0">
                <a:solidFill>
                  <a:schemeClr val="tx1"/>
                </a:solidFill>
                <a:effectLst/>
                <a:latin typeface="Söhne"/>
              </a:rPr>
              <a:t>Conclusion:</a:t>
            </a:r>
            <a:endParaRPr lang="en-GB" sz="1400" b="0" i="0" dirty="0">
              <a:solidFill>
                <a:schemeClr val="tx1"/>
              </a:solidFill>
              <a:effectLst/>
              <a:latin typeface="Söhne"/>
            </a:endParaRPr>
          </a:p>
          <a:p>
            <a:pPr algn="l">
              <a:buFont typeface="Arial" panose="020B0604020202020204" pitchFamily="34" charset="0"/>
              <a:buChar char="•"/>
            </a:pPr>
            <a:r>
              <a:rPr lang="en-GB" sz="1400" b="1" i="0" dirty="0">
                <a:solidFill>
                  <a:schemeClr val="tx1"/>
                </a:solidFill>
                <a:effectLst/>
                <a:latin typeface="Söhne"/>
              </a:rPr>
              <a:t>Peak Sales:</a:t>
            </a:r>
            <a:r>
              <a:rPr lang="en-GB" sz="1400" b="0" i="0" dirty="0">
                <a:solidFill>
                  <a:schemeClr val="tx1"/>
                </a:solidFill>
                <a:effectLst/>
                <a:latin typeface="Söhne"/>
              </a:rPr>
              <a:t> Pronounced sales peak in October due to festive seasons and buying patterns.</a:t>
            </a:r>
          </a:p>
          <a:p>
            <a:pPr algn="l">
              <a:buFont typeface="Arial" panose="020B0604020202020204" pitchFamily="34" charset="0"/>
              <a:buChar char="•"/>
            </a:pPr>
            <a:r>
              <a:rPr lang="en-GB" sz="1400" b="1" i="0" dirty="0">
                <a:solidFill>
                  <a:schemeClr val="tx1"/>
                </a:solidFill>
                <a:effectLst/>
                <a:latin typeface="Söhne"/>
              </a:rPr>
              <a:t>Sales Dip:</a:t>
            </a:r>
            <a:r>
              <a:rPr lang="en-GB" sz="1400" b="0" i="0" dirty="0">
                <a:solidFill>
                  <a:schemeClr val="tx1"/>
                </a:solidFill>
                <a:effectLst/>
                <a:latin typeface="Söhne"/>
              </a:rPr>
              <a:t> Notable decline post-October, opportunity for targeted promotions.</a:t>
            </a:r>
          </a:p>
          <a:p>
            <a:pPr algn="l">
              <a:buFont typeface="Arial" panose="020B0604020202020204" pitchFamily="34" charset="0"/>
              <a:buChar char="•"/>
            </a:pPr>
            <a:r>
              <a:rPr lang="en-GB" sz="1400" b="1" i="0" dirty="0">
                <a:solidFill>
                  <a:schemeClr val="tx1"/>
                </a:solidFill>
                <a:effectLst/>
                <a:latin typeface="Söhne"/>
              </a:rPr>
              <a:t>Electric Vehicles:</a:t>
            </a:r>
            <a:r>
              <a:rPr lang="en-GB" sz="1400" b="0" i="0" dirty="0">
                <a:solidFill>
                  <a:schemeClr val="tx1"/>
                </a:solidFill>
                <a:effectLst/>
                <a:latin typeface="Söhne"/>
              </a:rPr>
              <a:t> Emerging preference noted, indicating a market shift.</a:t>
            </a:r>
          </a:p>
          <a:p>
            <a:pPr algn="l">
              <a:buFont typeface="Arial" panose="020B0604020202020204" pitchFamily="34" charset="0"/>
              <a:buChar char="•"/>
            </a:pPr>
            <a:r>
              <a:rPr lang="en-GB" sz="1400" b="1" i="0" dirty="0">
                <a:solidFill>
                  <a:schemeClr val="tx1"/>
                </a:solidFill>
                <a:effectLst/>
                <a:latin typeface="Söhne"/>
              </a:rPr>
              <a:t>Data Gaps:</a:t>
            </a:r>
            <a:r>
              <a:rPr lang="en-GB" sz="1400" b="0" i="0" dirty="0">
                <a:solidFill>
                  <a:schemeClr val="tx1"/>
                </a:solidFill>
                <a:effectLst/>
                <a:latin typeface="Söhne"/>
              </a:rPr>
              <a:t> Absence of data for key districts needs addressing for comprehensive analysis.</a:t>
            </a:r>
          </a:p>
        </p:txBody>
      </p:sp>
      <p:pic>
        <p:nvPicPr>
          <p:cNvPr id="6" name="Picture 5" descr="A graph showing the price of vehicles&#10;&#10;Description automatically generated">
            <a:extLst>
              <a:ext uri="{FF2B5EF4-FFF2-40B4-BE49-F238E27FC236}">
                <a16:creationId xmlns:a16="http://schemas.microsoft.com/office/drawing/2014/main" id="{2656F17C-CEBF-5052-3116-AD462C4F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808076"/>
            <a:ext cx="5913475" cy="2859049"/>
          </a:xfrm>
          <a:prstGeom prst="rect">
            <a:avLst/>
          </a:prstGeom>
        </p:spPr>
      </p:pic>
      <p:pic>
        <p:nvPicPr>
          <p:cNvPr id="8" name="Picture 7" descr="A screenshot of a graph&#10;&#10;Description automatically generated">
            <a:extLst>
              <a:ext uri="{FF2B5EF4-FFF2-40B4-BE49-F238E27FC236}">
                <a16:creationId xmlns:a16="http://schemas.microsoft.com/office/drawing/2014/main" id="{D0B08EB9-3AB5-10AF-6362-8A3F4DF1B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8" y="3752187"/>
            <a:ext cx="5913475" cy="3010122"/>
          </a:xfrm>
          <a:prstGeom prst="rect">
            <a:avLst/>
          </a:prstGeom>
        </p:spPr>
      </p:pic>
    </p:spTree>
    <p:extLst>
      <p:ext uri="{BB962C8B-B14F-4D97-AF65-F5344CB8AC3E}">
        <p14:creationId xmlns:p14="http://schemas.microsoft.com/office/powerpoint/2010/main" val="307690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MotorCycle</a:t>
            </a:r>
            <a:endParaRPr lang="en-GB" sz="1600" b="1" dirty="0">
              <a:solidFill>
                <a:schemeClr val="tx1"/>
              </a:solidFill>
            </a:endParaRPr>
          </a:p>
        </p:txBody>
      </p:sp>
      <p:pic>
        <p:nvPicPr>
          <p:cNvPr id="6" name="Picture 5" descr="A map of a vehicle percentage by district&#10;&#10;Description automatically generated">
            <a:extLst>
              <a:ext uri="{FF2B5EF4-FFF2-40B4-BE49-F238E27FC236}">
                <a16:creationId xmlns:a16="http://schemas.microsoft.com/office/drawing/2014/main" id="{DB610DF6-7F71-8966-C1B8-230C8EBCC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587" y="1414462"/>
            <a:ext cx="2790825" cy="2586039"/>
          </a:xfrm>
          <a:prstGeom prst="rect">
            <a:avLst/>
          </a:prstGeom>
        </p:spPr>
      </p:pic>
      <p:pic>
        <p:nvPicPr>
          <p:cNvPr id="8" name="Picture 7" descr="A pie chart with numbers and text&#10;&#10;Description automatically generated">
            <a:extLst>
              <a:ext uri="{FF2B5EF4-FFF2-40B4-BE49-F238E27FC236}">
                <a16:creationId xmlns:a16="http://schemas.microsoft.com/office/drawing/2014/main" id="{E2866721-6ABA-2C51-FD61-7CAEC192B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600" y="1143001"/>
            <a:ext cx="4348716" cy="2857500"/>
          </a:xfrm>
          <a:prstGeom prst="rect">
            <a:avLst/>
          </a:prstGeom>
        </p:spPr>
      </p:pic>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Dominant in districts like Hyderabad,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a:t>
            </a:r>
            <a:r>
              <a:rPr lang="en-GB" sz="1600" dirty="0" err="1">
                <a:solidFill>
                  <a:schemeClr val="tx1"/>
                </a:solidFill>
              </a:rPr>
              <a:t>Rangareddy</a:t>
            </a:r>
            <a:r>
              <a:rPr lang="en-GB" sz="1600" dirty="0">
                <a:solidFill>
                  <a:schemeClr val="tx1"/>
                </a:solidFill>
              </a:rPr>
              <a:t>, </a:t>
            </a:r>
            <a:r>
              <a:rPr lang="en-GB" sz="1600" dirty="0" err="1">
                <a:solidFill>
                  <a:schemeClr val="tx1"/>
                </a:solidFill>
              </a:rPr>
              <a:t>Sangareddy</a:t>
            </a:r>
            <a:r>
              <a:rPr lang="en-GB" sz="1600" dirty="0">
                <a:solidFill>
                  <a:schemeClr val="tx1"/>
                </a:solidFill>
              </a:rPr>
              <a:t>, and Nizamabad, accounting for 83% of overall sales.</a:t>
            </a:r>
          </a:p>
          <a:p>
            <a:endParaRPr lang="en-GB" sz="1600" dirty="0">
              <a:solidFill>
                <a:schemeClr val="tx1"/>
              </a:solidFill>
            </a:endParaRPr>
          </a:p>
          <a:p>
            <a:r>
              <a:rPr lang="en-GB" sz="1600" dirty="0">
                <a:solidFill>
                  <a:schemeClr val="tx1"/>
                </a:solidFill>
              </a:rPr>
              <a:t>- Factors influencing this distribution include urbanization, high population density, and the presence of industries.</a:t>
            </a:r>
          </a:p>
          <a:p>
            <a:pPr algn="l"/>
            <a:endParaRPr lang="en-GB" sz="1600" b="0" i="0" dirty="0">
              <a:solidFill>
                <a:schemeClr val="tx1"/>
              </a:solidFill>
              <a:effectLst/>
              <a:latin typeface="Söhne"/>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endParaRPr lang="en-GB" sz="1200" u="sng" dirty="0">
              <a:solidFill>
                <a:schemeClr val="tx1"/>
              </a:solidFill>
              <a:effectLst/>
            </a:endParaRPr>
          </a:p>
          <a:p>
            <a:r>
              <a:rPr lang="en-GB" sz="1200" b="1" dirty="0">
                <a:solidFill>
                  <a:schemeClr val="tx1"/>
                </a:solidFill>
              </a:rPr>
              <a:t>1. High Preference Districts:</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Jogulamba</a:t>
            </a:r>
            <a:r>
              <a:rPr lang="en-GB" sz="1200" dirty="0">
                <a:solidFill>
                  <a:schemeClr val="tx1"/>
                </a:solidFill>
              </a:rPr>
              <a:t> Gadwal, </a:t>
            </a:r>
            <a:r>
              <a:rPr lang="en-GB" sz="1200" dirty="0" err="1">
                <a:solidFill>
                  <a:schemeClr val="tx1"/>
                </a:solidFill>
              </a:rPr>
              <a:t>Jagtial</a:t>
            </a:r>
            <a:r>
              <a:rPr lang="en-GB" sz="1200" dirty="0">
                <a:solidFill>
                  <a:schemeClr val="tx1"/>
                </a:solidFill>
              </a:rPr>
              <a:t>, </a:t>
            </a:r>
            <a:r>
              <a:rPr lang="en-GB" sz="1200" dirty="0" err="1">
                <a:solidFill>
                  <a:schemeClr val="tx1"/>
                </a:solidFill>
              </a:rPr>
              <a:t>Kumurambheem</a:t>
            </a:r>
            <a:r>
              <a:rPr lang="en-GB" sz="1200" dirty="0">
                <a:solidFill>
                  <a:schemeClr val="tx1"/>
                </a:solidFill>
              </a:rPr>
              <a:t> </a:t>
            </a:r>
            <a:r>
              <a:rPr lang="en-GB" sz="1200" dirty="0" err="1">
                <a:solidFill>
                  <a:schemeClr val="tx1"/>
                </a:solidFill>
              </a:rPr>
              <a:t>Asifabad</a:t>
            </a:r>
            <a:r>
              <a:rPr lang="en-GB" sz="1200" dirty="0">
                <a:solidFill>
                  <a:schemeClr val="tx1"/>
                </a:solidFill>
              </a:rPr>
              <a:t>.</a:t>
            </a:r>
          </a:p>
          <a:p>
            <a:r>
              <a:rPr lang="en-GB" sz="1200" b="1" dirty="0">
                <a:solidFill>
                  <a:schemeClr val="tx1"/>
                </a:solidFill>
              </a:rPr>
              <a:t>Preference:</a:t>
            </a:r>
            <a:r>
              <a:rPr lang="en-GB" sz="1200" dirty="0">
                <a:solidFill>
                  <a:schemeClr val="tx1"/>
                </a:solidFill>
              </a:rPr>
              <a:t> Strong inclination towards motorcycles.</a:t>
            </a:r>
          </a:p>
          <a:p>
            <a:r>
              <a:rPr lang="en-GB" sz="1200" b="1" dirty="0">
                <a:solidFill>
                  <a:schemeClr val="tx1"/>
                </a:solidFill>
              </a:rPr>
              <a:t>Reason:</a:t>
            </a:r>
            <a:r>
              <a:rPr lang="en-GB" sz="1200" dirty="0">
                <a:solidFill>
                  <a:schemeClr val="tx1"/>
                </a:solidFill>
              </a:rPr>
              <a:t> Economical and flexible transportation needs.</a:t>
            </a:r>
          </a:p>
          <a:p>
            <a:endParaRPr lang="en-GB" sz="1200" dirty="0">
              <a:solidFill>
                <a:schemeClr val="tx1"/>
              </a:solidFill>
            </a:endParaRPr>
          </a:p>
          <a:p>
            <a:r>
              <a:rPr lang="en-GB" sz="1200" b="1" dirty="0">
                <a:solidFill>
                  <a:schemeClr val="tx1"/>
                </a:solidFill>
              </a:rPr>
              <a:t>2. Hyderabad Anomaly:</a:t>
            </a:r>
            <a:endParaRPr lang="en-GB" sz="1200" dirty="0">
              <a:solidFill>
                <a:schemeClr val="tx1"/>
              </a:solidFill>
            </a:endParaRPr>
          </a:p>
          <a:p>
            <a:r>
              <a:rPr lang="en-GB" sz="1200" b="1" dirty="0">
                <a:solidFill>
                  <a:schemeClr val="tx1"/>
                </a:solidFill>
              </a:rPr>
              <a:t>Observation:</a:t>
            </a:r>
            <a:r>
              <a:rPr lang="en-GB" sz="1200" dirty="0">
                <a:solidFill>
                  <a:schemeClr val="tx1"/>
                </a:solidFill>
              </a:rPr>
              <a:t> Despite being a metro city, Hyderabad </a:t>
            </a:r>
            <a:r>
              <a:rPr lang="en-GB" sz="1200" dirty="0" err="1">
                <a:solidFill>
                  <a:schemeClr val="tx1"/>
                </a:solidFill>
              </a:rPr>
              <a:t>favors</a:t>
            </a:r>
            <a:r>
              <a:rPr lang="en-GB" sz="1200" dirty="0">
                <a:solidFill>
                  <a:schemeClr val="tx1"/>
                </a:solidFill>
              </a:rPr>
              <a:t> motorcycles.</a:t>
            </a:r>
          </a:p>
          <a:p>
            <a:r>
              <a:rPr lang="en-GB" sz="1200" b="1" dirty="0">
                <a:solidFill>
                  <a:schemeClr val="tx1"/>
                </a:solidFill>
              </a:rPr>
              <a:t>Reason:</a:t>
            </a:r>
            <a:r>
              <a:rPr lang="en-GB" sz="1200" dirty="0">
                <a:solidFill>
                  <a:schemeClr val="tx1"/>
                </a:solidFill>
              </a:rPr>
              <a:t> Dense traffic conditions </a:t>
            </a:r>
            <a:r>
              <a:rPr lang="en-GB" sz="1200" dirty="0" err="1">
                <a:solidFill>
                  <a:schemeClr val="tx1"/>
                </a:solidFill>
              </a:rPr>
              <a:t>favoring</a:t>
            </a:r>
            <a:r>
              <a:rPr lang="en-GB" sz="1200" dirty="0">
                <a:solidFill>
                  <a:schemeClr val="tx1"/>
                </a:solidFill>
              </a:rPr>
              <a:t> two-wheelers' </a:t>
            </a:r>
            <a:r>
              <a:rPr lang="en-GB" sz="1200" dirty="0" err="1">
                <a:solidFill>
                  <a:schemeClr val="tx1"/>
                </a:solidFill>
              </a:rPr>
              <a:t>maneuverability</a:t>
            </a:r>
            <a:r>
              <a:rPr lang="en-GB" sz="1200" dirty="0">
                <a:solidFill>
                  <a:schemeClr val="tx1"/>
                </a:solidFill>
              </a:rPr>
              <a:t>.</a:t>
            </a:r>
          </a:p>
          <a:p>
            <a:endParaRPr lang="en-GB" sz="1200" dirty="0">
              <a:solidFill>
                <a:schemeClr val="tx1"/>
              </a:solidFill>
            </a:endParaRPr>
          </a:p>
          <a:p>
            <a:r>
              <a:rPr lang="en-GB" sz="1200" b="1" dirty="0">
                <a:solidFill>
                  <a:schemeClr val="tx1"/>
                </a:solidFill>
              </a:rPr>
              <a:t>3. Statewide Trend:</a:t>
            </a:r>
            <a:endParaRPr lang="en-GB" sz="1200" dirty="0">
              <a:solidFill>
                <a:schemeClr val="tx1"/>
              </a:solidFill>
            </a:endParaRPr>
          </a:p>
          <a:p>
            <a:r>
              <a:rPr lang="en-GB" sz="1200" b="1" dirty="0">
                <a:solidFill>
                  <a:schemeClr val="tx1"/>
                </a:solidFill>
              </a:rPr>
              <a:t>Insight:</a:t>
            </a:r>
            <a:r>
              <a:rPr lang="en-GB" sz="1200" dirty="0">
                <a:solidFill>
                  <a:schemeClr val="tx1"/>
                </a:solidFill>
              </a:rPr>
              <a:t> Slight higher motorcycle preference in these districts, aligning with a general state-wide trend.</a:t>
            </a:r>
          </a:p>
          <a:p>
            <a:r>
              <a:rPr lang="en-GB" sz="1200" b="1" dirty="0">
                <a:solidFill>
                  <a:schemeClr val="tx1"/>
                </a:solidFill>
              </a:rPr>
              <a:t>Analysis:</a:t>
            </a:r>
            <a:r>
              <a:rPr lang="en-GB" sz="1200" dirty="0">
                <a:solidFill>
                  <a:schemeClr val="tx1"/>
                </a:solidFill>
              </a:rPr>
              <a:t> The difference isn’t statistically significant, indicating a universal preference.</a:t>
            </a:r>
            <a:br>
              <a:rPr lang="en-GB" sz="1200" dirty="0">
                <a:solidFill>
                  <a:schemeClr val="tx1"/>
                </a:solidFill>
                <a:effectLst/>
              </a:rPr>
            </a:br>
            <a:endParaRPr lang="en-GB" sz="1200" b="0" i="0" dirty="0">
              <a:solidFill>
                <a:schemeClr val="tx1"/>
              </a:solidFill>
              <a:effectLst/>
              <a:latin typeface="Söhne"/>
            </a:endParaRPr>
          </a:p>
        </p:txBody>
      </p:sp>
      <p:pic>
        <p:nvPicPr>
          <p:cNvPr id="14" name="Picture 13" descr="A graph of sales&#10;&#10;Description automatically generated">
            <a:extLst>
              <a:ext uri="{FF2B5EF4-FFF2-40B4-BE49-F238E27FC236}">
                <a16:creationId xmlns:a16="http://schemas.microsoft.com/office/drawing/2014/main" id="{2E729C35-52F0-745F-ED7F-2EEBABABC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9" y="723014"/>
            <a:ext cx="4856201" cy="3753736"/>
          </a:xfrm>
          <a:prstGeom prst="rect">
            <a:avLst/>
          </a:prstGeom>
        </p:spPr>
      </p:pic>
    </p:spTree>
    <p:extLst>
      <p:ext uri="{BB962C8B-B14F-4D97-AF65-F5344CB8AC3E}">
        <p14:creationId xmlns:p14="http://schemas.microsoft.com/office/powerpoint/2010/main" val="8939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MotorCar</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Predominantly found in </a:t>
            </a:r>
            <a:r>
              <a:rPr lang="en-GB" sz="1600" dirty="0" err="1">
                <a:solidFill>
                  <a:schemeClr val="tx1"/>
                </a:solidFill>
              </a:rPr>
              <a:t>Rangareddy</a:t>
            </a:r>
            <a:r>
              <a:rPr lang="en-GB" sz="1600" dirty="0">
                <a:solidFill>
                  <a:schemeClr val="tx1"/>
                </a:solidFill>
              </a:rPr>
              <a:t>,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Hyderabad, </a:t>
            </a:r>
            <a:r>
              <a:rPr lang="en-GB" sz="1600" dirty="0" err="1">
                <a:solidFill>
                  <a:schemeClr val="tx1"/>
                </a:solidFill>
              </a:rPr>
              <a:t>Sangareddy</a:t>
            </a:r>
            <a:r>
              <a:rPr lang="en-GB" sz="1600" dirty="0">
                <a:solidFill>
                  <a:schemeClr val="tx1"/>
                </a:solidFill>
              </a:rPr>
              <a:t>, and Khammam, contributing to 85% of sales.</a:t>
            </a:r>
          </a:p>
          <a:p>
            <a:endParaRPr lang="en-GB" sz="1600" dirty="0">
              <a:solidFill>
                <a:schemeClr val="tx1"/>
              </a:solidFill>
            </a:endParaRPr>
          </a:p>
          <a:p>
            <a:r>
              <a:rPr lang="en-GB" sz="1600" dirty="0">
                <a:solidFill>
                  <a:schemeClr val="tx1"/>
                </a:solidFill>
              </a:rPr>
              <a:t>- Hyderabad ranks third, suggesting a preference for motorcycles over cars, possibly due to traffic congestion.</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p>
          <a:p>
            <a:endParaRPr lang="en-GB" sz="1200" u="sng" dirty="0">
              <a:solidFill>
                <a:schemeClr val="tx1"/>
              </a:solidFill>
              <a:effectLst/>
            </a:endParaRPr>
          </a:p>
          <a:p>
            <a:r>
              <a:rPr lang="en-GB" sz="1200" b="1" dirty="0">
                <a:solidFill>
                  <a:schemeClr val="tx1"/>
                </a:solidFill>
              </a:rPr>
              <a:t>1. Urban Preference:</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Rangareddy</a:t>
            </a:r>
            <a:r>
              <a:rPr lang="en-GB" sz="1200" dirty="0">
                <a:solidFill>
                  <a:schemeClr val="tx1"/>
                </a:solidFill>
              </a:rPr>
              <a:t> and </a:t>
            </a:r>
            <a:r>
              <a:rPr lang="en-GB" sz="1200" dirty="0" err="1">
                <a:solidFill>
                  <a:schemeClr val="tx1"/>
                </a:solidFill>
              </a:rPr>
              <a:t>Medchal</a:t>
            </a:r>
            <a:r>
              <a:rPr lang="en-GB" sz="1200" dirty="0">
                <a:solidFill>
                  <a:schemeClr val="tx1"/>
                </a:solidFill>
              </a:rPr>
              <a:t> </a:t>
            </a:r>
            <a:r>
              <a:rPr lang="en-GB" sz="1200" dirty="0" err="1">
                <a:solidFill>
                  <a:schemeClr val="tx1"/>
                </a:solidFill>
              </a:rPr>
              <a:t>Malkajgiri</a:t>
            </a:r>
            <a:r>
              <a:rPr lang="en-GB" sz="1200" dirty="0">
                <a:solidFill>
                  <a:schemeClr val="tx1"/>
                </a:solidFill>
              </a:rPr>
              <a:t>.</a:t>
            </a:r>
          </a:p>
          <a:p>
            <a:r>
              <a:rPr lang="en-GB" sz="1200" b="1" dirty="0">
                <a:solidFill>
                  <a:schemeClr val="tx1"/>
                </a:solidFill>
              </a:rPr>
              <a:t>Trend:</a:t>
            </a:r>
            <a:r>
              <a:rPr lang="en-GB" sz="1200" dirty="0">
                <a:solidFill>
                  <a:schemeClr val="tx1"/>
                </a:solidFill>
              </a:rPr>
              <a:t> Higher car preference.</a:t>
            </a:r>
          </a:p>
          <a:p>
            <a:r>
              <a:rPr lang="en-GB" sz="1200" b="1" dirty="0">
                <a:solidFill>
                  <a:schemeClr val="tx1"/>
                </a:solidFill>
              </a:rPr>
              <a:t>Reason:</a:t>
            </a:r>
            <a:r>
              <a:rPr lang="en-GB" sz="1200" dirty="0">
                <a:solidFill>
                  <a:schemeClr val="tx1"/>
                </a:solidFill>
              </a:rPr>
              <a:t> Proximity to Hyderabad indicates higher purchasing power and urban living preferences.</a:t>
            </a:r>
          </a:p>
          <a:p>
            <a:r>
              <a:rPr lang="en-GB" sz="1200" b="1" dirty="0">
                <a:solidFill>
                  <a:schemeClr val="tx1"/>
                </a:solidFill>
              </a:rPr>
              <a:t>2. Contrast with Hyderabad:</a:t>
            </a:r>
            <a:endParaRPr lang="en-GB" sz="1200" dirty="0">
              <a:solidFill>
                <a:schemeClr val="tx1"/>
              </a:solidFill>
            </a:endParaRPr>
          </a:p>
          <a:p>
            <a:r>
              <a:rPr lang="en-GB" sz="1200" b="1" dirty="0">
                <a:solidFill>
                  <a:schemeClr val="tx1"/>
                </a:solidFill>
              </a:rPr>
              <a:t>Observation:</a:t>
            </a:r>
            <a:r>
              <a:rPr lang="en-GB" sz="1200" dirty="0">
                <a:solidFill>
                  <a:schemeClr val="tx1"/>
                </a:solidFill>
              </a:rPr>
              <a:t> </a:t>
            </a:r>
            <a:r>
              <a:rPr lang="en-GB" sz="1200" dirty="0" err="1">
                <a:solidFill>
                  <a:schemeClr val="tx1"/>
                </a:solidFill>
              </a:rPr>
              <a:t>Neighboring</a:t>
            </a:r>
            <a:r>
              <a:rPr lang="en-GB" sz="1200" dirty="0">
                <a:solidFill>
                  <a:schemeClr val="tx1"/>
                </a:solidFill>
              </a:rPr>
              <a:t> districts </a:t>
            </a:r>
            <a:r>
              <a:rPr lang="en-GB" sz="1200" dirty="0" err="1">
                <a:solidFill>
                  <a:schemeClr val="tx1"/>
                </a:solidFill>
              </a:rPr>
              <a:t>favor</a:t>
            </a:r>
            <a:r>
              <a:rPr lang="en-GB" sz="1200" dirty="0">
                <a:solidFill>
                  <a:schemeClr val="tx1"/>
                </a:solidFill>
              </a:rPr>
              <a:t> cars, contrasting with Hyderabad’s motorcycle preference.</a:t>
            </a:r>
          </a:p>
          <a:p>
            <a:r>
              <a:rPr lang="en-GB" sz="1200" b="1" dirty="0">
                <a:solidFill>
                  <a:schemeClr val="tx1"/>
                </a:solidFill>
              </a:rPr>
              <a:t>Insight:</a:t>
            </a:r>
            <a:r>
              <a:rPr lang="en-GB" sz="1200" dirty="0">
                <a:solidFill>
                  <a:schemeClr val="tx1"/>
                </a:solidFill>
              </a:rPr>
              <a:t> Indicates a pattern of residing in suburbs and commuting to the city.</a:t>
            </a:r>
          </a:p>
          <a:p>
            <a:r>
              <a:rPr lang="en-GB" sz="1200" b="1" dirty="0">
                <a:solidFill>
                  <a:schemeClr val="tx1"/>
                </a:solidFill>
              </a:rPr>
              <a:t>3. Nizamabad's Trend:</a:t>
            </a:r>
            <a:endParaRPr lang="en-GB" sz="1200" dirty="0">
              <a:solidFill>
                <a:schemeClr val="tx1"/>
              </a:solidFill>
            </a:endParaRPr>
          </a:p>
          <a:p>
            <a:r>
              <a:rPr lang="en-GB" sz="1200" b="1" dirty="0">
                <a:solidFill>
                  <a:schemeClr val="tx1"/>
                </a:solidFill>
              </a:rPr>
              <a:t>Observation:</a:t>
            </a:r>
            <a:r>
              <a:rPr lang="en-GB" sz="1200" dirty="0">
                <a:solidFill>
                  <a:schemeClr val="tx1"/>
                </a:solidFill>
              </a:rPr>
              <a:t> Significant car preference, despite not being as urbanized as Hyderabad.</a:t>
            </a:r>
          </a:p>
          <a:p>
            <a:r>
              <a:rPr lang="en-GB" sz="1200" b="1" dirty="0">
                <a:solidFill>
                  <a:schemeClr val="tx1"/>
                </a:solidFill>
              </a:rPr>
              <a:t>Analysis:</a:t>
            </a:r>
            <a:r>
              <a:rPr lang="en-GB" sz="1200" dirty="0">
                <a:solidFill>
                  <a:schemeClr val="tx1"/>
                </a:solidFill>
              </a:rPr>
              <a:t> Regional economic or urbanization trends influence vehicle choices.</a:t>
            </a:r>
          </a:p>
        </p:txBody>
      </p:sp>
      <p:pic>
        <p:nvPicPr>
          <p:cNvPr id="7" name="Picture 6" descr="A pie chart with numbers and text&#10;&#10;Description automatically generated">
            <a:extLst>
              <a:ext uri="{FF2B5EF4-FFF2-40B4-BE49-F238E27FC236}">
                <a16:creationId xmlns:a16="http://schemas.microsoft.com/office/drawing/2014/main" id="{5B525213-F9D5-C84A-16E2-9C1496675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682" y="1190623"/>
            <a:ext cx="4348244" cy="2809877"/>
          </a:xfrm>
          <a:prstGeom prst="rect">
            <a:avLst/>
          </a:prstGeom>
        </p:spPr>
      </p:pic>
      <p:pic>
        <p:nvPicPr>
          <p:cNvPr id="10" name="Picture 9" descr="A graph of sales&#10;&#10;Description automatically generated">
            <a:extLst>
              <a:ext uri="{FF2B5EF4-FFF2-40B4-BE49-F238E27FC236}">
                <a16:creationId xmlns:a16="http://schemas.microsoft.com/office/drawing/2014/main" id="{B80197A0-7189-9B23-3F15-848F491A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4" y="723014"/>
            <a:ext cx="4603705" cy="3801361"/>
          </a:xfrm>
          <a:prstGeom prst="rect">
            <a:avLst/>
          </a:prstGeom>
        </p:spPr>
      </p:pic>
      <p:pic>
        <p:nvPicPr>
          <p:cNvPr id="15" name="Picture 14" descr="A map of a vehicle percentage by district&#10;&#10;Description automatically generated">
            <a:extLst>
              <a:ext uri="{FF2B5EF4-FFF2-40B4-BE49-F238E27FC236}">
                <a16:creationId xmlns:a16="http://schemas.microsoft.com/office/drawing/2014/main" id="{CECD1885-306D-97CD-BC6A-5E757DD3B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705" y="1190625"/>
            <a:ext cx="2781300" cy="2809876"/>
          </a:xfrm>
          <a:prstGeom prst="rect">
            <a:avLst/>
          </a:prstGeom>
        </p:spPr>
      </p:pic>
    </p:spTree>
    <p:extLst>
      <p:ext uri="{BB962C8B-B14F-4D97-AF65-F5344CB8AC3E}">
        <p14:creationId xmlns:p14="http://schemas.microsoft.com/office/powerpoint/2010/main" val="236243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E24230-3FE1-8690-3ACB-8FD52D943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98772"/>
          </a:xfrm>
          <a:prstGeom prst="rect">
            <a:avLst/>
          </a:prstGeom>
        </p:spPr>
      </p:pic>
      <p:pic>
        <p:nvPicPr>
          <p:cNvPr id="10" name="Picture 9" descr="A map of the state of germany&#10;&#10;Description automatically generated">
            <a:extLst>
              <a:ext uri="{FF2B5EF4-FFF2-40B4-BE49-F238E27FC236}">
                <a16:creationId xmlns:a16="http://schemas.microsoft.com/office/drawing/2014/main" id="{4617AAA3-6997-D33E-C640-445110F0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78" y="1398772"/>
            <a:ext cx="5371321" cy="5459227"/>
          </a:xfrm>
          <a:prstGeom prst="rect">
            <a:avLst/>
          </a:prstGeom>
        </p:spPr>
      </p:pic>
      <p:sp>
        <p:nvSpPr>
          <p:cNvPr id="23" name="Flowchart: Delay 22">
            <a:extLst>
              <a:ext uri="{FF2B5EF4-FFF2-40B4-BE49-F238E27FC236}">
                <a16:creationId xmlns:a16="http://schemas.microsoft.com/office/drawing/2014/main" id="{446B29C5-614F-68D8-5FA4-BAE8787005D0}"/>
              </a:ext>
            </a:extLst>
          </p:cNvPr>
          <p:cNvSpPr/>
          <p:nvPr/>
        </p:nvSpPr>
        <p:spPr>
          <a:xfrm>
            <a:off x="0" y="1398772"/>
            <a:ext cx="3769567" cy="5459227"/>
          </a:xfrm>
          <a:prstGeom prst="flowChartDelay">
            <a:avLst/>
          </a:prstGeom>
          <a:solidFill>
            <a:srgbClr val="FF8FA3">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19">
            <a:extLst>
              <a:ext uri="{FF2B5EF4-FFF2-40B4-BE49-F238E27FC236}">
                <a16:creationId xmlns:a16="http://schemas.microsoft.com/office/drawing/2014/main" id="{46185E02-AA66-6F01-10BB-8F9AC8BB5D04}"/>
              </a:ext>
            </a:extLst>
          </p:cNvPr>
          <p:cNvSpPr>
            <a:spLocks noGrp="1"/>
          </p:cNvSpPr>
          <p:nvPr>
            <p:ph idx="1"/>
          </p:nvPr>
        </p:nvSpPr>
        <p:spPr>
          <a:xfrm>
            <a:off x="0" y="2862820"/>
            <a:ext cx="3586455" cy="2687216"/>
          </a:xfrm>
        </p:spPr>
        <p:txBody>
          <a:bodyPr/>
          <a:lstStyle/>
          <a:p>
            <a:pPr marL="0" indent="0">
              <a:buNone/>
            </a:pPr>
            <a:r>
              <a:rPr lang="en-GB" b="0" i="0" dirty="0">
                <a:effectLst/>
                <a:latin typeface="Aharoni" panose="020F0502020204030204" pitchFamily="2" charset="-79"/>
                <a:cs typeface="Aharoni" panose="020F0502020204030204" pitchFamily="2" charset="-79"/>
              </a:rPr>
              <a:t>An Insightful Exploration of Stamp Registration, Transportation, and Ts-</a:t>
            </a:r>
            <a:r>
              <a:rPr lang="en-GB" b="0" i="0" dirty="0" err="1">
                <a:effectLst/>
                <a:latin typeface="Aharoni" panose="020F0502020204030204" pitchFamily="2" charset="-79"/>
                <a:cs typeface="Aharoni" panose="020F0502020204030204" pitchFamily="2" charset="-79"/>
              </a:rPr>
              <a:t>Ipass</a:t>
            </a:r>
            <a:r>
              <a:rPr lang="en-GB" b="0" i="0" dirty="0">
                <a:effectLst/>
                <a:latin typeface="Aharoni" panose="020F0502020204030204" pitchFamily="2" charset="-79"/>
                <a:cs typeface="Aharoni" panose="020F0502020204030204" pitchFamily="2" charset="-79"/>
              </a:rPr>
              <a:t> Datasets</a:t>
            </a:r>
            <a:endParaRPr lang="en-GB" dirty="0">
              <a:latin typeface="Aharoni" panose="020F0502020204030204" pitchFamily="2" charset="-79"/>
              <a:cs typeface="Aharoni" panose="020F0502020204030204" pitchFamily="2" charset="-79"/>
            </a:endParaRPr>
          </a:p>
          <a:p>
            <a:endParaRPr lang="en-GB" dirty="0"/>
          </a:p>
        </p:txBody>
      </p:sp>
      <p:pic>
        <p:nvPicPr>
          <p:cNvPr id="25" name="Picture 24" descr="A blue and black logo&#10;&#10;Description automatically generated">
            <a:extLst>
              <a:ext uri="{FF2B5EF4-FFF2-40B4-BE49-F238E27FC236}">
                <a16:creationId xmlns:a16="http://schemas.microsoft.com/office/drawing/2014/main" id="{BD4CA33B-85DA-9A5F-BD41-61C8586EA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81700"/>
            <a:ext cx="2028825" cy="781050"/>
          </a:xfrm>
          <a:prstGeom prst="rect">
            <a:avLst/>
          </a:prstGeom>
        </p:spPr>
      </p:pic>
      <p:sp>
        <p:nvSpPr>
          <p:cNvPr id="27" name="TextBox 26">
            <a:extLst>
              <a:ext uri="{FF2B5EF4-FFF2-40B4-BE49-F238E27FC236}">
                <a16:creationId xmlns:a16="http://schemas.microsoft.com/office/drawing/2014/main" id="{FBDA4B62-A896-375B-65E1-64DE4B676469}"/>
              </a:ext>
            </a:extLst>
          </p:cNvPr>
          <p:cNvSpPr txBox="1"/>
          <p:nvPr/>
        </p:nvSpPr>
        <p:spPr>
          <a:xfrm>
            <a:off x="3228195" y="5954486"/>
            <a:ext cx="2961500" cy="369332"/>
          </a:xfrm>
          <a:prstGeom prst="rect">
            <a:avLst/>
          </a:prstGeom>
          <a:noFill/>
        </p:spPr>
        <p:txBody>
          <a:bodyPr wrap="square" rtlCol="0">
            <a:spAutoFit/>
          </a:bodyPr>
          <a:lstStyle/>
          <a:p>
            <a:r>
              <a:rPr lang="en-GB" b="1" i="0" dirty="0">
                <a:effectLst/>
                <a:latin typeface="Söhne"/>
              </a:rPr>
              <a:t>Presented by: Naveen Kumar</a:t>
            </a:r>
            <a:endParaRPr lang="en-GB" dirty="0"/>
          </a:p>
        </p:txBody>
      </p:sp>
      <p:pic>
        <p:nvPicPr>
          <p:cNvPr id="30" name="Picture 29" descr="A black background with a black square&#10;&#10;Description automatically generated with medium confidence">
            <a:hlinkClick r:id="rId5"/>
            <a:extLst>
              <a:ext uri="{FF2B5EF4-FFF2-40B4-BE49-F238E27FC236}">
                <a16:creationId xmlns:a16="http://schemas.microsoft.com/office/drawing/2014/main" id="{728663B1-F401-949F-C3BB-16789CA09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55714" y="6406242"/>
            <a:ext cx="369332" cy="369332"/>
          </a:xfrm>
          <a:prstGeom prst="rect">
            <a:avLst/>
          </a:prstGeom>
        </p:spPr>
      </p:pic>
      <p:pic>
        <p:nvPicPr>
          <p:cNvPr id="32" name="Picture 31" descr="A black background with a black square&#10;&#10;Description automatically generated with medium confidence">
            <a:hlinkClick r:id="rId7"/>
            <a:extLst>
              <a:ext uri="{FF2B5EF4-FFF2-40B4-BE49-F238E27FC236}">
                <a16:creationId xmlns:a16="http://schemas.microsoft.com/office/drawing/2014/main" id="{5921D958-AD83-EE51-1E53-E276DE1CBB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6697" y="6406242"/>
            <a:ext cx="369332" cy="369332"/>
          </a:xfrm>
          <a:prstGeom prst="rect">
            <a:avLst/>
          </a:prstGeom>
        </p:spPr>
      </p:pic>
      <p:pic>
        <p:nvPicPr>
          <p:cNvPr id="35" name="Picture 34" descr="A logo with orange and grey circles&#10;&#10;Description automatically generated">
            <a:hlinkClick r:id="rId9"/>
            <a:extLst>
              <a:ext uri="{FF2B5EF4-FFF2-40B4-BE49-F238E27FC236}">
                <a16:creationId xmlns:a16="http://schemas.microsoft.com/office/drawing/2014/main" id="{3925B829-BCA4-61CB-2B7F-D4423F426D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3642" y="4128385"/>
            <a:ext cx="945082" cy="1095375"/>
          </a:xfrm>
          <a:prstGeom prst="rect">
            <a:avLst/>
          </a:prstGeom>
        </p:spPr>
      </p:pic>
      <p:pic>
        <p:nvPicPr>
          <p:cNvPr id="36" name="Picture 35" descr="A yellow text on a black background&#10;&#10;Description automatically generated">
            <a:hlinkClick r:id="rId11"/>
            <a:extLst>
              <a:ext uri="{FF2B5EF4-FFF2-40B4-BE49-F238E27FC236}">
                <a16:creationId xmlns:a16="http://schemas.microsoft.com/office/drawing/2014/main" id="{D087F872-8767-E827-8FE7-8D319D576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08324" y="3184038"/>
            <a:ext cx="2375717" cy="629565"/>
          </a:xfrm>
          <a:prstGeom prst="rect">
            <a:avLst/>
          </a:prstGeom>
        </p:spPr>
      </p:pic>
      <p:pic>
        <p:nvPicPr>
          <p:cNvPr id="38" name="Picture 37" descr="A black background with a black square&#10;&#10;Description automatically generated with medium confidence">
            <a:hlinkClick r:id="rId13"/>
            <a:extLst>
              <a:ext uri="{FF2B5EF4-FFF2-40B4-BE49-F238E27FC236}">
                <a16:creationId xmlns:a16="http://schemas.microsoft.com/office/drawing/2014/main" id="{B6B00B01-BF1D-EB9B-2097-2A8E1835B0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0550" y="2129498"/>
            <a:ext cx="1625687" cy="914449"/>
          </a:xfrm>
          <a:prstGeom prst="rect">
            <a:avLst/>
          </a:prstGeom>
        </p:spPr>
      </p:pic>
      <p:sp>
        <p:nvSpPr>
          <p:cNvPr id="39" name="Rectangle: Rounded Corners 38" descr="Agenda">
            <a:extLst>
              <a:ext uri="{FF2B5EF4-FFF2-40B4-BE49-F238E27FC236}">
                <a16:creationId xmlns:a16="http://schemas.microsoft.com/office/drawing/2014/main" id="{20DFA342-1FE9-ABA8-16AE-CCC8CF2E584C}"/>
              </a:ext>
              <a:ext uri="{C183D7F6-B498-43B3-948B-1728B52AA6E4}">
                <adec:decorative xmlns:adec="http://schemas.microsoft.com/office/drawing/2017/decorative" val="0"/>
              </a:ext>
            </a:extLst>
          </p:cNvPr>
          <p:cNvSpPr/>
          <p:nvPr/>
        </p:nvSpPr>
        <p:spPr>
          <a:xfrm>
            <a:off x="4289662" y="1586719"/>
            <a:ext cx="1847462" cy="403803"/>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n w="0"/>
                <a:solidFill>
                  <a:schemeClr val="tx1"/>
                </a:solidFill>
                <a:effectLst>
                  <a:outerShdw blurRad="38100" dist="19050" dir="2700000" algn="tl" rotWithShape="0">
                    <a:schemeClr val="dk1">
                      <a:alpha val="40000"/>
                    </a:schemeClr>
                  </a:outerShdw>
                </a:effectLst>
              </a:rPr>
              <a:t>Click on logo follow Link</a:t>
            </a:r>
          </a:p>
        </p:txBody>
      </p:sp>
    </p:spTree>
    <p:extLst>
      <p:ext uri="{BB962C8B-B14F-4D97-AF65-F5344CB8AC3E}">
        <p14:creationId xmlns:p14="http://schemas.microsoft.com/office/powerpoint/2010/main" val="418570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AutoRickshaw</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600" b="1" dirty="0">
              <a:solidFill>
                <a:schemeClr val="tx1"/>
              </a:solidFill>
            </a:endParaRPr>
          </a:p>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Major sales are observed in Hyderabad and </a:t>
            </a:r>
            <a:r>
              <a:rPr lang="en-GB" sz="1600" dirty="0" err="1">
                <a:solidFill>
                  <a:schemeClr val="tx1"/>
                </a:solidFill>
                <a:effectLst/>
              </a:rPr>
              <a:t>Sangareddy</a:t>
            </a:r>
            <a:r>
              <a:rPr lang="en-GB" sz="1600" dirty="0">
                <a:solidFill>
                  <a:schemeClr val="tx1"/>
                </a:solidFill>
                <a:effectLst/>
              </a:rPr>
              <a:t>, making up 51% of total sales.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a:t>
            </a:r>
            <a:r>
              <a:rPr lang="en-GB" sz="1600" dirty="0" err="1">
                <a:solidFill>
                  <a:schemeClr val="tx1"/>
                </a:solidFill>
                <a:effectLst/>
              </a:rPr>
              <a:t>Medchal</a:t>
            </a:r>
            <a:r>
              <a:rPr lang="en-GB" sz="1600" dirty="0">
                <a:solidFill>
                  <a:schemeClr val="tx1"/>
                </a:solidFill>
                <a:effectLst/>
              </a:rPr>
              <a:t> and </a:t>
            </a:r>
            <a:r>
              <a:rPr lang="en-GB" sz="1600" dirty="0" err="1">
                <a:solidFill>
                  <a:schemeClr val="tx1"/>
                </a:solidFill>
                <a:effectLst/>
              </a:rPr>
              <a:t>Rangareddy</a:t>
            </a:r>
            <a:r>
              <a:rPr lang="en-GB" sz="1600" dirty="0">
                <a:solidFill>
                  <a:schemeClr val="tx1"/>
                </a:solidFill>
                <a:effectLst/>
              </a:rPr>
              <a:t> rank lower, which may require further investigation given their urbanized nature.</a:t>
            </a:r>
          </a:p>
          <a:p>
            <a:br>
              <a:rPr lang="en-GB" sz="1600" dirty="0">
                <a:solidFill>
                  <a:schemeClr val="tx1"/>
                </a:solidFill>
                <a:effectLst/>
              </a:rPr>
            </a:br>
            <a:endParaRPr lang="en-GB" sz="1600" dirty="0">
              <a:solidFill>
                <a:schemeClr val="tx1"/>
              </a:solidFill>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6096000"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Preference Analysis:</a:t>
            </a:r>
          </a:p>
          <a:p>
            <a:endParaRPr lang="en-GB" sz="1600" dirty="0">
              <a:solidFill>
                <a:schemeClr val="tx1"/>
              </a:solidFill>
            </a:endParaRPr>
          </a:p>
          <a:p>
            <a:r>
              <a:rPr lang="en-GB" sz="1600" b="1" i="1" dirty="0">
                <a:solidFill>
                  <a:schemeClr val="tx1"/>
                </a:solidFill>
              </a:rPr>
              <a:t>Top Districts</a:t>
            </a:r>
            <a:r>
              <a:rPr lang="en-GB" sz="1600" dirty="0">
                <a:solidFill>
                  <a:schemeClr val="tx1"/>
                </a:solidFill>
              </a:rPr>
              <a:t>: Khammam and </a:t>
            </a:r>
            <a:r>
              <a:rPr lang="en-GB" sz="1600" dirty="0" err="1">
                <a:solidFill>
                  <a:schemeClr val="tx1"/>
                </a:solidFill>
              </a:rPr>
              <a:t>Vikarabad</a:t>
            </a:r>
            <a:r>
              <a:rPr lang="en-GB" sz="1600" dirty="0">
                <a:solidFill>
                  <a:schemeClr val="tx1"/>
                </a:solidFill>
              </a:rPr>
              <a:t> lead in the preference for </a:t>
            </a:r>
            <a:r>
              <a:rPr lang="en-GB" sz="1600" dirty="0" err="1">
                <a:solidFill>
                  <a:schemeClr val="tx1"/>
                </a:solidFill>
              </a:rPr>
              <a:t>AutoRickshaws</a:t>
            </a:r>
            <a:r>
              <a:rPr lang="en-GB" sz="1600" dirty="0">
                <a:solidFill>
                  <a:schemeClr val="tx1"/>
                </a:solidFill>
              </a:rPr>
              <a:t>, possibly indicating the significance of shared mobility or the presence of commercial activities requiring short-distance transportation.</a:t>
            </a:r>
          </a:p>
          <a:p>
            <a:endParaRPr lang="en-GB" sz="1600" dirty="0">
              <a:solidFill>
                <a:schemeClr val="tx1"/>
              </a:solidFill>
            </a:endParaRPr>
          </a:p>
          <a:p>
            <a:r>
              <a:rPr lang="en-GB" sz="1600" b="1" i="1" dirty="0">
                <a:solidFill>
                  <a:schemeClr val="tx1"/>
                </a:solidFill>
              </a:rPr>
              <a:t>Shared Mobility Indicator</a:t>
            </a:r>
            <a:r>
              <a:rPr lang="en-GB" sz="1600" dirty="0">
                <a:solidFill>
                  <a:schemeClr val="tx1"/>
                </a:solidFill>
              </a:rPr>
              <a:t>: A higher percentage of </a:t>
            </a:r>
            <a:r>
              <a:rPr lang="en-GB" sz="1600" dirty="0" err="1">
                <a:solidFill>
                  <a:schemeClr val="tx1"/>
                </a:solidFill>
              </a:rPr>
              <a:t>AutoRickshaws</a:t>
            </a:r>
            <a:r>
              <a:rPr lang="en-GB" sz="1600" dirty="0">
                <a:solidFill>
                  <a:schemeClr val="tx1"/>
                </a:solidFill>
              </a:rPr>
              <a:t> could hint towards fewer personal vehicle ownerships and a reliance on public or shared transport.</a:t>
            </a:r>
          </a:p>
        </p:txBody>
      </p:sp>
      <p:pic>
        <p:nvPicPr>
          <p:cNvPr id="6" name="Picture 5" descr="A graph of sales&#10;&#10;Description automatically generated">
            <a:extLst>
              <a:ext uri="{FF2B5EF4-FFF2-40B4-BE49-F238E27FC236}">
                <a16:creationId xmlns:a16="http://schemas.microsoft.com/office/drawing/2014/main" id="{85A19F47-944D-8D91-0D0F-20AAA2D12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5038725" cy="3868036"/>
          </a:xfrm>
          <a:prstGeom prst="rect">
            <a:avLst/>
          </a:prstGeom>
        </p:spPr>
      </p:pic>
      <p:pic>
        <p:nvPicPr>
          <p:cNvPr id="9" name="Picture 8" descr="A map of a country&#10;&#10;Description automatically generated">
            <a:extLst>
              <a:ext uri="{FF2B5EF4-FFF2-40B4-BE49-F238E27FC236}">
                <a16:creationId xmlns:a16="http://schemas.microsoft.com/office/drawing/2014/main" id="{48115E2E-A6A2-5B93-96C2-C62DD0CE5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049" y="1211003"/>
            <a:ext cx="2646401" cy="2704212"/>
          </a:xfrm>
          <a:prstGeom prst="rect">
            <a:avLst/>
          </a:prstGeom>
        </p:spPr>
      </p:pic>
      <p:pic>
        <p:nvPicPr>
          <p:cNvPr id="14" name="Picture 13" descr="A pie chart with numbers and a pink background&#10;&#10;Description automatically generated">
            <a:extLst>
              <a:ext uri="{FF2B5EF4-FFF2-40B4-BE49-F238E27FC236}">
                <a16:creationId xmlns:a16="http://schemas.microsoft.com/office/drawing/2014/main" id="{F641FF53-71BE-2CE3-1B13-E230118A7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0193" y="791016"/>
            <a:ext cx="4241807" cy="3124199"/>
          </a:xfrm>
          <a:prstGeom prst="rect">
            <a:avLst/>
          </a:prstGeom>
        </p:spPr>
      </p:pic>
    </p:spTree>
    <p:extLst>
      <p:ext uri="{BB962C8B-B14F-4D97-AF65-F5344CB8AC3E}">
        <p14:creationId xmlns:p14="http://schemas.microsoft.com/office/powerpoint/2010/main" val="24450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Agriculture</a:t>
            </a: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4" y="4653402"/>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Districts like Nalgonda, </a:t>
            </a:r>
            <a:r>
              <a:rPr lang="en-GB" sz="1600" dirty="0" err="1">
                <a:solidFill>
                  <a:schemeClr val="tx1"/>
                </a:solidFill>
                <a:effectLst/>
              </a:rPr>
              <a:t>Siddipet</a:t>
            </a:r>
            <a:r>
              <a:rPr lang="en-GB" sz="1600" dirty="0">
                <a:solidFill>
                  <a:schemeClr val="tx1"/>
                </a:solidFill>
                <a:effectLst/>
              </a:rPr>
              <a:t>, </a:t>
            </a:r>
            <a:r>
              <a:rPr lang="en-GB" sz="1600" dirty="0" err="1">
                <a:solidFill>
                  <a:schemeClr val="tx1"/>
                </a:solidFill>
                <a:effectLst/>
              </a:rPr>
              <a:t>Suryapet</a:t>
            </a:r>
            <a:r>
              <a:rPr lang="en-GB" sz="1600" dirty="0">
                <a:solidFill>
                  <a:schemeClr val="tx1"/>
                </a:solidFill>
                <a:effectLst/>
              </a:rPr>
              <a:t>, and Khammam lead in agricultural vehicle sales, with each district contributing around 12%.</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The sales distribution reflects the agricultural nature of these districts.</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Preference Analysis:</a:t>
            </a:r>
          </a:p>
          <a:p>
            <a:endParaRPr lang="en-GB" sz="1400" dirty="0">
              <a:solidFill>
                <a:schemeClr val="tx1"/>
              </a:solidFill>
            </a:endParaRPr>
          </a:p>
          <a:p>
            <a:r>
              <a:rPr lang="en-GB" sz="1400" b="1" i="1" dirty="0">
                <a:solidFill>
                  <a:schemeClr val="tx1"/>
                </a:solidFill>
              </a:rPr>
              <a:t>Agricultural Dominance</a:t>
            </a:r>
            <a:r>
              <a:rPr lang="en-GB" sz="1400" dirty="0">
                <a:solidFill>
                  <a:schemeClr val="tx1"/>
                </a:solidFill>
              </a:rPr>
              <a:t>: Districts like </a:t>
            </a:r>
            <a:r>
              <a:rPr lang="en-GB" sz="1400" dirty="0" err="1">
                <a:solidFill>
                  <a:schemeClr val="tx1"/>
                </a:solidFill>
              </a:rPr>
              <a:t>Jayashankar</a:t>
            </a:r>
            <a:r>
              <a:rPr lang="en-GB" sz="1400" dirty="0">
                <a:solidFill>
                  <a:schemeClr val="tx1"/>
                </a:solidFill>
              </a:rPr>
              <a:t> </a:t>
            </a:r>
            <a:r>
              <a:rPr lang="en-GB" sz="1400" dirty="0" err="1">
                <a:solidFill>
                  <a:schemeClr val="tx1"/>
                </a:solidFill>
              </a:rPr>
              <a:t>Bhupalpally</a:t>
            </a:r>
            <a:r>
              <a:rPr lang="en-GB" sz="1400" dirty="0">
                <a:solidFill>
                  <a:schemeClr val="tx1"/>
                </a:solidFill>
              </a:rPr>
              <a:t> and </a:t>
            </a:r>
            <a:r>
              <a:rPr lang="en-GB" sz="1400" dirty="0" err="1">
                <a:solidFill>
                  <a:schemeClr val="tx1"/>
                </a:solidFill>
              </a:rPr>
              <a:t>Jangoan</a:t>
            </a:r>
            <a:r>
              <a:rPr lang="en-GB" sz="1400" dirty="0">
                <a:solidFill>
                  <a:schemeClr val="tx1"/>
                </a:solidFill>
              </a:rPr>
              <a:t> have a higher preference for agriculture-related vehicles, indicating the dominance of agricultural activities.</a:t>
            </a:r>
          </a:p>
          <a:p>
            <a:endParaRPr lang="en-GB" sz="1400" dirty="0">
              <a:solidFill>
                <a:schemeClr val="tx1"/>
              </a:solidFill>
            </a:endParaRPr>
          </a:p>
          <a:p>
            <a:r>
              <a:rPr lang="en-GB" sz="1400" b="1" i="1" dirty="0">
                <a:solidFill>
                  <a:schemeClr val="tx1"/>
                </a:solidFill>
              </a:rPr>
              <a:t>Rural Landscape</a:t>
            </a:r>
            <a:r>
              <a:rPr lang="en-GB" sz="1400" dirty="0">
                <a:solidFill>
                  <a:schemeClr val="tx1"/>
                </a:solidFill>
              </a:rPr>
              <a:t>: A higher preference for agriculture vehicles might suggest a more rural landscape with farming as a primary occupation.</a:t>
            </a:r>
          </a:p>
          <a:p>
            <a:endParaRPr lang="en-GB" sz="1400" dirty="0">
              <a:solidFill>
                <a:schemeClr val="tx1"/>
              </a:solidFill>
            </a:endParaRPr>
          </a:p>
          <a:p>
            <a:r>
              <a:rPr lang="en-GB" sz="1400" b="1" i="1" dirty="0">
                <a:solidFill>
                  <a:schemeClr val="tx1"/>
                </a:solidFill>
              </a:rPr>
              <a:t>Infrastructure Insights</a:t>
            </a:r>
            <a:r>
              <a:rPr lang="en-GB" sz="1400" dirty="0">
                <a:solidFill>
                  <a:schemeClr val="tx1"/>
                </a:solidFill>
              </a:rPr>
              <a:t>: These districts might require better roads suitable for tractors and other agricultural machinery, indicating a need for infrastructure planning.</a:t>
            </a:r>
          </a:p>
        </p:txBody>
      </p:sp>
      <p:pic>
        <p:nvPicPr>
          <p:cNvPr id="6" name="Picture 5" descr="A graph of a number of vehicles&#10;&#10;Description automatically generated">
            <a:extLst>
              <a:ext uri="{FF2B5EF4-FFF2-40B4-BE49-F238E27FC236}">
                <a16:creationId xmlns:a16="http://schemas.microsoft.com/office/drawing/2014/main" id="{42C7C773-A9A7-01B4-D735-A09F44F9A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5"/>
            <a:ext cx="5197468" cy="3829936"/>
          </a:xfrm>
          <a:prstGeom prst="rect">
            <a:avLst/>
          </a:prstGeom>
        </p:spPr>
      </p:pic>
      <p:pic>
        <p:nvPicPr>
          <p:cNvPr id="9" name="Picture 8" descr="A pie chart with numbers and text&#10;&#10;Description automatically generated">
            <a:extLst>
              <a:ext uri="{FF2B5EF4-FFF2-40B4-BE49-F238E27FC236}">
                <a16:creationId xmlns:a16="http://schemas.microsoft.com/office/drawing/2014/main" id="{709DF6F5-B4ED-2F85-EC6D-2B196B664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242" y="791017"/>
            <a:ext cx="4430758" cy="3126341"/>
          </a:xfrm>
          <a:prstGeom prst="rect">
            <a:avLst/>
          </a:prstGeom>
        </p:spPr>
      </p:pic>
      <p:pic>
        <p:nvPicPr>
          <p:cNvPr id="14" name="Picture 13" descr="A map of a country&#10;&#10;Description automatically generated">
            <a:extLst>
              <a:ext uri="{FF2B5EF4-FFF2-40B4-BE49-F238E27FC236}">
                <a16:creationId xmlns:a16="http://schemas.microsoft.com/office/drawing/2014/main" id="{480FFEAD-EF53-F224-DEF0-811A333C0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1204473"/>
            <a:ext cx="2608216" cy="2771776"/>
          </a:xfrm>
          <a:prstGeom prst="rect">
            <a:avLst/>
          </a:prstGeom>
        </p:spPr>
      </p:pic>
    </p:spTree>
    <p:extLst>
      <p:ext uri="{BB962C8B-B14F-4D97-AF65-F5344CB8AC3E}">
        <p14:creationId xmlns:p14="http://schemas.microsoft.com/office/powerpoint/2010/main" val="10643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266962-66C7-4D62-7A13-FE5E4357EED6}"/>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D794ABF6-D79B-8146-EDC7-AD3D882A5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different colored squares&#10;&#10;Description automatically generated with medium confidence">
            <a:extLst>
              <a:ext uri="{FF2B5EF4-FFF2-40B4-BE49-F238E27FC236}">
                <a16:creationId xmlns:a16="http://schemas.microsoft.com/office/drawing/2014/main" id="{C4ACAEC1-6054-7CA9-ED05-E0529D4B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723014"/>
            <a:ext cx="6477000" cy="6057900"/>
          </a:xfrm>
          <a:prstGeom prst="rect">
            <a:avLst/>
          </a:prstGeom>
        </p:spPr>
      </p:pic>
      <p:sp>
        <p:nvSpPr>
          <p:cNvPr id="6" name="Rectangle: Rounded Corners 5">
            <a:extLst>
              <a:ext uri="{FF2B5EF4-FFF2-40B4-BE49-F238E27FC236}">
                <a16:creationId xmlns:a16="http://schemas.microsoft.com/office/drawing/2014/main" id="{BB439BB5-932D-CEA9-91BC-FE45A922DC48}"/>
              </a:ext>
            </a:extLst>
          </p:cNvPr>
          <p:cNvSpPr/>
          <p:nvPr/>
        </p:nvSpPr>
        <p:spPr>
          <a:xfrm>
            <a:off x="106325" y="723014"/>
            <a:ext cx="56086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100" b="1" dirty="0">
                <a:solidFill>
                  <a:schemeClr val="tx1"/>
                </a:solidFill>
              </a:rPr>
              <a:t>Recommendations</a:t>
            </a:r>
          </a:p>
          <a:p>
            <a:endParaRPr lang="en-GB" sz="1100" dirty="0">
              <a:solidFill>
                <a:schemeClr val="tx1"/>
              </a:solidFill>
              <a:effectLst/>
            </a:endParaRPr>
          </a:p>
          <a:p>
            <a:r>
              <a:rPr lang="en-GB" sz="1100" b="1" dirty="0">
                <a:solidFill>
                  <a:schemeClr val="tx1"/>
                </a:solidFill>
              </a:rPr>
              <a:t>Targeted Marketing</a:t>
            </a:r>
            <a:r>
              <a:rPr lang="en-GB" sz="1100" dirty="0">
                <a:solidFill>
                  <a:schemeClr val="tx1"/>
                </a:solidFill>
                <a:effectLst/>
              </a:rPr>
              <a:t>: Manufacturers and dealers should focus on targeted marketing campaigns. For example, </a:t>
            </a:r>
            <a:r>
              <a:rPr lang="en-GB" sz="1100" dirty="0" err="1">
                <a:solidFill>
                  <a:schemeClr val="tx1"/>
                </a:solidFill>
                <a:effectLst/>
              </a:rPr>
              <a:t>MotorCars</a:t>
            </a:r>
            <a:r>
              <a:rPr lang="en-GB" sz="1100" dirty="0">
                <a:solidFill>
                  <a:schemeClr val="tx1"/>
                </a:solidFill>
                <a:effectLst/>
              </a:rPr>
              <a:t> can be promoted more in </a:t>
            </a:r>
            <a:r>
              <a:rPr lang="en-GB" sz="1100" dirty="0" err="1">
                <a:solidFill>
                  <a:schemeClr val="tx1"/>
                </a:solidFill>
                <a:effectLst/>
              </a:rPr>
              <a:t>Rangareddy</a:t>
            </a:r>
            <a:r>
              <a:rPr lang="en-GB" sz="1100" dirty="0">
                <a:solidFill>
                  <a:schemeClr val="tx1"/>
                </a:solidFill>
                <a:effectLst/>
              </a:rPr>
              <a:t> due to the existing preference.</a:t>
            </a:r>
          </a:p>
          <a:p>
            <a:endParaRPr lang="en-GB" sz="1100" dirty="0">
              <a:solidFill>
                <a:schemeClr val="tx1"/>
              </a:solidFill>
              <a:effectLst/>
            </a:endParaRPr>
          </a:p>
          <a:p>
            <a:r>
              <a:rPr lang="en-GB" sz="1100" b="1" dirty="0">
                <a:solidFill>
                  <a:schemeClr val="tx1"/>
                </a:solidFill>
              </a:rPr>
              <a:t>Infrastructure Development</a:t>
            </a:r>
            <a:r>
              <a:rPr lang="en-GB" sz="1100" dirty="0">
                <a:solidFill>
                  <a:schemeClr val="tx1"/>
                </a:solidFill>
                <a:effectLst/>
              </a:rPr>
              <a:t>: Local authorities should consider these findings when planning infrastructure. Districts with a higher number of </a:t>
            </a:r>
            <a:r>
              <a:rPr lang="en-GB" sz="1100" dirty="0" err="1">
                <a:solidFill>
                  <a:schemeClr val="tx1"/>
                </a:solidFill>
                <a:effectLst/>
              </a:rPr>
              <a:t>MotorCycles</a:t>
            </a:r>
            <a:r>
              <a:rPr lang="en-GB" sz="1100" dirty="0">
                <a:solidFill>
                  <a:schemeClr val="tx1"/>
                </a:solidFill>
                <a:effectLst/>
              </a:rPr>
              <a:t> and </a:t>
            </a:r>
            <a:r>
              <a:rPr lang="en-GB" sz="1100" dirty="0" err="1">
                <a:solidFill>
                  <a:schemeClr val="tx1"/>
                </a:solidFill>
                <a:effectLst/>
              </a:rPr>
              <a:t>AutoRickshaws</a:t>
            </a:r>
            <a:r>
              <a:rPr lang="en-GB" sz="1100" dirty="0">
                <a:solidFill>
                  <a:schemeClr val="tx1"/>
                </a:solidFill>
                <a:effectLst/>
              </a:rPr>
              <a:t> might require different traffic management strategies.</a:t>
            </a:r>
          </a:p>
          <a:p>
            <a:endParaRPr lang="en-GB" sz="1100" dirty="0">
              <a:solidFill>
                <a:schemeClr val="tx1"/>
              </a:solidFill>
              <a:effectLst/>
            </a:endParaRPr>
          </a:p>
          <a:p>
            <a:r>
              <a:rPr lang="en-GB" sz="1100" b="1" dirty="0">
                <a:solidFill>
                  <a:schemeClr val="tx1"/>
                </a:solidFill>
              </a:rPr>
              <a:t>Further Study</a:t>
            </a:r>
            <a:r>
              <a:rPr lang="en-GB" sz="1100" dirty="0">
                <a:solidFill>
                  <a:schemeClr val="tx1"/>
                </a:solidFill>
                <a:effectLst/>
              </a:rPr>
              <a:t>: A deeper dive into the reasons behind these preferences can provide more actionable insights. Factors like socio-economic conditions, local industries, and road conditions might influence vehicle preferences.</a:t>
            </a:r>
          </a:p>
          <a:p>
            <a:endParaRPr lang="en-GB" sz="1100" dirty="0">
              <a:solidFill>
                <a:schemeClr val="tx1"/>
              </a:solidFill>
              <a:effectLst/>
            </a:endParaRPr>
          </a:p>
          <a:p>
            <a:r>
              <a:rPr lang="en-GB" sz="1100" b="1" dirty="0">
                <a:solidFill>
                  <a:schemeClr val="tx1"/>
                </a:solidFill>
              </a:rPr>
              <a:t>Data Verification</a:t>
            </a:r>
            <a:r>
              <a:rPr lang="en-GB" sz="1100" dirty="0">
                <a:solidFill>
                  <a:schemeClr val="tx1"/>
                </a:solidFill>
                <a:effectLst/>
              </a:rPr>
              <a:t>: Given the unexpected findings in districts like </a:t>
            </a:r>
            <a:r>
              <a:rPr lang="en-GB" sz="1100" dirty="0" err="1">
                <a:solidFill>
                  <a:schemeClr val="tx1"/>
                </a:solidFill>
                <a:effectLst/>
              </a:rPr>
              <a:t>Medchal</a:t>
            </a:r>
            <a:r>
              <a:rPr lang="en-GB" sz="1100" dirty="0">
                <a:solidFill>
                  <a:schemeClr val="tx1"/>
                </a:solidFill>
                <a:effectLst/>
              </a:rPr>
              <a:t> and </a:t>
            </a:r>
            <a:r>
              <a:rPr lang="en-GB" sz="1100" dirty="0" err="1">
                <a:solidFill>
                  <a:schemeClr val="tx1"/>
                </a:solidFill>
                <a:effectLst/>
              </a:rPr>
              <a:t>Rangareddy</a:t>
            </a:r>
            <a:r>
              <a:rPr lang="en-GB" sz="1100" dirty="0">
                <a:solidFill>
                  <a:schemeClr val="tx1"/>
                </a:solidFill>
                <a:effectLst/>
              </a:rPr>
              <a:t> for </a:t>
            </a:r>
            <a:r>
              <a:rPr lang="en-GB" sz="1100" dirty="0" err="1">
                <a:solidFill>
                  <a:schemeClr val="tx1"/>
                </a:solidFill>
                <a:effectLst/>
              </a:rPr>
              <a:t>AutoRickshaw</a:t>
            </a:r>
            <a:r>
              <a:rPr lang="en-GB" sz="1100" dirty="0">
                <a:solidFill>
                  <a:schemeClr val="tx1"/>
                </a:solidFill>
                <a:effectLst/>
              </a:rPr>
              <a:t> sales, it might be worthwhile to verify the data sources or delve deeper into external factors that might be influencing these numbers.</a:t>
            </a:r>
          </a:p>
          <a:p>
            <a:endParaRPr lang="en-GB" sz="1100" dirty="0">
              <a:solidFill>
                <a:schemeClr val="tx1"/>
              </a:solidFill>
              <a:effectLst/>
            </a:endParaRPr>
          </a:p>
          <a:p>
            <a:r>
              <a:rPr lang="en-GB" sz="1100" b="1" dirty="0">
                <a:solidFill>
                  <a:schemeClr val="tx1"/>
                </a:solidFill>
              </a:rPr>
              <a:t>Promote Public Transportation</a:t>
            </a:r>
            <a:r>
              <a:rPr lang="en-GB" sz="1100" dirty="0">
                <a:solidFill>
                  <a:schemeClr val="tx1"/>
                </a:solidFill>
                <a:effectLst/>
              </a:rPr>
              <a:t>: In areas like Hyderabad, where motorcycles are preferred due to traffic congestion, local authorities might consider enhancing public transportation options to alleviate congestion and promote sustainable modes of transport.</a:t>
            </a:r>
          </a:p>
          <a:p>
            <a:endParaRPr lang="en-GB" sz="1100" dirty="0">
              <a:solidFill>
                <a:schemeClr val="tx1"/>
              </a:solidFill>
              <a:effectLst/>
            </a:endParaRPr>
          </a:p>
          <a:p>
            <a:r>
              <a:rPr lang="en-GB" sz="1100" b="1" dirty="0">
                <a:solidFill>
                  <a:schemeClr val="tx1"/>
                </a:solidFill>
              </a:rPr>
              <a:t>Agricultural Subsidies</a:t>
            </a:r>
            <a:r>
              <a:rPr lang="en-GB" sz="1100" dirty="0">
                <a:solidFill>
                  <a:schemeClr val="tx1"/>
                </a:solidFill>
                <a:effectLst/>
              </a:rPr>
              <a:t>: In districts with a high preference for agricultural vehicles, the government might consider introducing subsidies or incentives to promote modern farming techniques and equipment.</a:t>
            </a:r>
          </a:p>
          <a:p>
            <a:endParaRPr lang="en-GB" sz="1100" dirty="0">
              <a:solidFill>
                <a:schemeClr val="tx1"/>
              </a:solidFill>
              <a:effectLst/>
            </a:endParaRPr>
          </a:p>
          <a:p>
            <a:r>
              <a:rPr lang="en-GB" sz="1100" b="1" dirty="0">
                <a:solidFill>
                  <a:schemeClr val="tx1"/>
                </a:solidFill>
              </a:rPr>
              <a:t>Conclusion</a:t>
            </a:r>
            <a:endParaRPr lang="en-GB" sz="1100" dirty="0">
              <a:solidFill>
                <a:schemeClr val="tx1"/>
              </a:solidFill>
              <a:effectLst/>
            </a:endParaRPr>
          </a:p>
          <a:p>
            <a:r>
              <a:rPr lang="en-GB" sz="1100" b="1" dirty="0">
                <a:solidFill>
                  <a:schemeClr val="tx1"/>
                </a:solidFill>
              </a:rPr>
              <a:t>The distribution of vehicles across different districts varies significantly based on vehicle class. While some districts show a clear preference for a particular vehicle type, others follow the overall trend. Understanding these preferences can guide both manufacturers in their marketing strategies and local authorities in their infrastructure planning. Further studies can provide deeper insights into the reasons behind these preferences, leading to more informed decisions.</a:t>
            </a:r>
            <a:endParaRPr lang="en-GB" sz="1100" dirty="0">
              <a:solidFill>
                <a:schemeClr val="tx1"/>
              </a:solidFill>
              <a:effectLst/>
            </a:endParaRPr>
          </a:p>
        </p:txBody>
      </p:sp>
    </p:spTree>
    <p:extLst>
      <p:ext uri="{BB962C8B-B14F-4D97-AF65-F5344CB8AC3E}">
        <p14:creationId xmlns:p14="http://schemas.microsoft.com/office/powerpoint/2010/main" val="28509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Petrol</a:t>
            </a:r>
          </a:p>
        </p:txBody>
      </p:sp>
      <p:pic>
        <p:nvPicPr>
          <p:cNvPr id="6" name="Picture 5" descr="A graph of a number of cities&#10;&#10;Description automatically generated with medium confidence">
            <a:extLst>
              <a:ext uri="{FF2B5EF4-FFF2-40B4-BE49-F238E27FC236}">
                <a16:creationId xmlns:a16="http://schemas.microsoft.com/office/drawing/2014/main" id="{B8303105-F880-B955-6925-6E400DE25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2" y="723015"/>
            <a:ext cx="5268130" cy="6039294"/>
          </a:xfrm>
          <a:prstGeom prst="rect">
            <a:avLst/>
          </a:prstGeom>
        </p:spPr>
      </p:pic>
      <p:pic>
        <p:nvPicPr>
          <p:cNvPr id="8" name="Picture 7" descr="A graph with lines and dots&#10;&#10;Description automatically generated">
            <a:extLst>
              <a:ext uri="{FF2B5EF4-FFF2-40B4-BE49-F238E27FC236}">
                <a16:creationId xmlns:a16="http://schemas.microsoft.com/office/drawing/2014/main" id="{9FB6042E-C9FA-849F-967B-52C493AF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074" y="1211002"/>
            <a:ext cx="4592601" cy="2686050"/>
          </a:xfrm>
          <a:prstGeom prst="rect">
            <a:avLst/>
          </a:prstGeom>
        </p:spPr>
      </p:pic>
      <p:pic>
        <p:nvPicPr>
          <p:cNvPr id="10" name="Picture 9" descr="A map of different colored states&#10;&#10;Description automatically generated">
            <a:extLst>
              <a:ext uri="{FF2B5EF4-FFF2-40B4-BE49-F238E27FC236}">
                <a16:creationId xmlns:a16="http://schemas.microsoft.com/office/drawing/2014/main" id="{542AF2D4-AA64-9A1B-14A8-825CC326F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792" y="3897052"/>
            <a:ext cx="2762250" cy="301832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D7D26098-4ACC-B7D0-F8C8-BF3647078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675" y="1258627"/>
            <a:ext cx="2219325" cy="2499429"/>
          </a:xfrm>
          <a:prstGeom prst="rect">
            <a:avLst/>
          </a:prstGeom>
        </p:spPr>
      </p:pic>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Rangareddy</a:t>
            </a:r>
            <a:r>
              <a:rPr lang="en-GB" sz="1400" dirty="0">
                <a:solidFill>
                  <a:schemeClr val="tx1"/>
                </a:solidFill>
                <a:effectLst/>
              </a:rPr>
              <a:t>: 8.73%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Hyderabad: 1.03%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Medchal_Malkajgiri</a:t>
            </a:r>
            <a:r>
              <a:rPr lang="en-GB" sz="1400" dirty="0">
                <a:solidFill>
                  <a:schemeClr val="tx1"/>
                </a:solidFill>
                <a:effectLst/>
              </a:rPr>
              <a:t>: -0.90%</a:t>
            </a:r>
          </a:p>
          <a:p>
            <a:br>
              <a:rPr lang="en-GB" sz="1400" dirty="0">
                <a:solidFill>
                  <a:schemeClr val="tx1"/>
                </a:solidFill>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Warangal: -45.32%</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Nirmal: -41.05%</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a:t>
            </a:r>
            <a:r>
              <a:rPr lang="en-GB" sz="1400" dirty="0" err="1">
                <a:solidFill>
                  <a:schemeClr val="tx1"/>
                </a:solidFill>
              </a:rPr>
              <a:t>Jagtial</a:t>
            </a:r>
            <a:r>
              <a:rPr lang="en-GB" sz="1400" dirty="0">
                <a:solidFill>
                  <a:schemeClr val="tx1"/>
                </a:solidFill>
              </a:rPr>
              <a:t>: -40.53%</a:t>
            </a:r>
          </a:p>
          <a:p>
            <a:endParaRPr lang="en-GB" sz="1600" dirty="0">
              <a:solidFill>
                <a:schemeClr val="tx1"/>
              </a:solidFill>
              <a:effectLst/>
            </a:endParaRPr>
          </a:p>
        </p:txBody>
      </p:sp>
    </p:spTree>
    <p:extLst>
      <p:ext uri="{BB962C8B-B14F-4D97-AF65-F5344CB8AC3E}">
        <p14:creationId xmlns:p14="http://schemas.microsoft.com/office/powerpoint/2010/main" val="87175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80073"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Diesel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Karimnagar: 111.44%</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Sangareddy</a:t>
            </a:r>
            <a:r>
              <a:rPr lang="en-GB" sz="1400" dirty="0">
                <a:solidFill>
                  <a:schemeClr val="tx1"/>
                </a:solidFill>
                <a:effectLst/>
              </a:rPr>
              <a:t>: 13.21%</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Rangareddy</a:t>
            </a:r>
            <a:r>
              <a:rPr lang="en-GB" sz="1400" dirty="0">
                <a:solidFill>
                  <a:schemeClr val="tx1"/>
                </a:solidFill>
                <a:effectLst/>
              </a:rPr>
              <a:t>: 12.67%</a:t>
            </a:r>
          </a:p>
          <a:p>
            <a:br>
              <a:rPr lang="en-GB" sz="1400" dirty="0">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b="1"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Warangal: -48.03%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Mahabubabad</a:t>
            </a:r>
            <a:r>
              <a:rPr lang="en-GB" sz="1400" dirty="0">
                <a:solidFill>
                  <a:schemeClr val="tx1"/>
                </a:solidFill>
                <a:effectLst/>
              </a:rPr>
              <a:t>: -24.29%</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Jangoan</a:t>
            </a:r>
            <a:r>
              <a:rPr lang="en-GB" sz="1400" dirty="0">
                <a:solidFill>
                  <a:schemeClr val="tx1"/>
                </a:solidFill>
                <a:effectLst/>
              </a:rPr>
              <a:t>: -21.99%</a:t>
            </a:r>
          </a:p>
          <a:p>
            <a:endParaRPr lang="en-GB" sz="1400" dirty="0">
              <a:solidFill>
                <a:schemeClr val="tx1"/>
              </a:solidFill>
              <a:effectLst/>
            </a:endParaRPr>
          </a:p>
        </p:txBody>
      </p:sp>
      <p:pic>
        <p:nvPicPr>
          <p:cNvPr id="7" name="Picture 6" descr="A graph with blue and purple lines&#10;&#10;Description automatically generated">
            <a:extLst>
              <a:ext uri="{FF2B5EF4-FFF2-40B4-BE49-F238E27FC236}">
                <a16:creationId xmlns:a16="http://schemas.microsoft.com/office/drawing/2014/main" id="{E4612939-D8E6-8859-12F4-2D8697B72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073" y="1210331"/>
            <a:ext cx="4697377" cy="2781303"/>
          </a:xfrm>
          <a:prstGeom prst="rect">
            <a:avLst/>
          </a:prstGeom>
        </p:spPr>
      </p:pic>
      <p:pic>
        <p:nvPicPr>
          <p:cNvPr id="11" name="Picture 10" descr="A map of a region&#10;&#10;Description automatically generated">
            <a:extLst>
              <a:ext uri="{FF2B5EF4-FFF2-40B4-BE49-F238E27FC236}">
                <a16:creationId xmlns:a16="http://schemas.microsoft.com/office/drawing/2014/main" id="{8E1FC8AB-10AE-8777-3B93-1E19DBE00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568" y="4076697"/>
            <a:ext cx="2668135" cy="27813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86DF9E7-0982-0364-BC6F-362EE9117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673" y="1143000"/>
            <a:ext cx="2069665" cy="2848634"/>
          </a:xfrm>
          <a:prstGeom prst="rect">
            <a:avLst/>
          </a:prstGeom>
        </p:spPr>
      </p:pic>
      <p:pic>
        <p:nvPicPr>
          <p:cNvPr id="18" name="Picture 17" descr="A graph of a country&#10;&#10;Description automatically generated with medium confidence">
            <a:extLst>
              <a:ext uri="{FF2B5EF4-FFF2-40B4-BE49-F238E27FC236}">
                <a16:creationId xmlns:a16="http://schemas.microsoft.com/office/drawing/2014/main" id="{915424F6-0CE2-F636-E0F8-07D3E9266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61" y="637952"/>
            <a:ext cx="5258908" cy="6220048"/>
          </a:xfrm>
          <a:prstGeom prst="rect">
            <a:avLst/>
          </a:prstGeom>
        </p:spPr>
      </p:pic>
    </p:spTree>
    <p:extLst>
      <p:ext uri="{BB962C8B-B14F-4D97-AF65-F5344CB8AC3E}">
        <p14:creationId xmlns:p14="http://schemas.microsoft.com/office/powerpoint/2010/main" val="40044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Electrical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Top Growth:</a:t>
            </a:r>
          </a:p>
          <a:p>
            <a:endParaRPr lang="en-GB" sz="1600" dirty="0">
              <a:solidFill>
                <a:schemeClr val="tx1"/>
              </a:solidFill>
            </a:endParaRPr>
          </a:p>
          <a:p>
            <a:pPr marL="285750" indent="-285750">
              <a:buFont typeface="Arial" panose="020B0604020202020204" pitchFamily="34" charset="0"/>
              <a:buChar char="•"/>
            </a:pPr>
            <a:r>
              <a:rPr lang="en-GB" sz="1400" dirty="0">
                <a:solidFill>
                  <a:schemeClr val="tx1"/>
                </a:solidFill>
              </a:rPr>
              <a:t>Khammam: 409.40%</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Bhadradri</a:t>
            </a:r>
            <a:r>
              <a:rPr lang="en-GB" sz="1400" dirty="0">
                <a:solidFill>
                  <a:schemeClr val="tx1"/>
                </a:solidFill>
              </a:rPr>
              <a:t> </a:t>
            </a:r>
            <a:r>
              <a:rPr lang="en-GB" sz="1400" dirty="0" err="1">
                <a:solidFill>
                  <a:schemeClr val="tx1"/>
                </a:solidFill>
              </a:rPr>
              <a:t>Kothagudem</a:t>
            </a:r>
            <a:r>
              <a:rPr lang="en-GB" sz="1400" dirty="0">
                <a:solidFill>
                  <a:schemeClr val="tx1"/>
                </a:solidFill>
              </a:rPr>
              <a:t>: 281.58%</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Suryapet</a:t>
            </a:r>
            <a:r>
              <a:rPr lang="en-GB" sz="1400" dirty="0">
                <a:solidFill>
                  <a:schemeClr val="tx1"/>
                </a:solidFill>
              </a:rPr>
              <a:t>: 247.15%</a:t>
            </a: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Wanaparthy</a:t>
            </a:r>
            <a:r>
              <a:rPr lang="en-GB" sz="1400" dirty="0">
                <a:solidFill>
                  <a:schemeClr val="tx1"/>
                </a:solidFill>
                <a:effectLst/>
              </a:rPr>
              <a:t>: 5.48%</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Rajanna</a:t>
            </a:r>
            <a:r>
              <a:rPr lang="en-GB" sz="1400" dirty="0">
                <a:solidFill>
                  <a:schemeClr val="tx1"/>
                </a:solidFill>
                <a:effectLst/>
              </a:rPr>
              <a:t> </a:t>
            </a:r>
            <a:r>
              <a:rPr lang="en-GB" sz="1400" dirty="0" err="1">
                <a:solidFill>
                  <a:schemeClr val="tx1"/>
                </a:solidFill>
                <a:effectLst/>
              </a:rPr>
              <a:t>Sircilla</a:t>
            </a:r>
            <a:r>
              <a:rPr lang="en-GB" sz="1400" dirty="0">
                <a:solidFill>
                  <a:schemeClr val="tx1"/>
                </a:solidFill>
                <a:effectLst/>
              </a:rPr>
              <a:t>: 14.92%</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Mancherial</a:t>
            </a:r>
            <a:r>
              <a:rPr lang="en-GB" sz="1400" dirty="0">
                <a:solidFill>
                  <a:schemeClr val="tx1"/>
                </a:solidFill>
                <a:effectLst/>
              </a:rPr>
              <a:t>: 19.19%</a:t>
            </a:r>
          </a:p>
          <a:p>
            <a:br>
              <a:rPr lang="en-GB" sz="1600" dirty="0">
                <a:effectLst/>
              </a:rPr>
            </a:br>
            <a:endParaRPr lang="en-GB" sz="1600" dirty="0">
              <a:solidFill>
                <a:schemeClr val="tx1"/>
              </a:solidFill>
              <a:effectLst/>
            </a:endParaRPr>
          </a:p>
        </p:txBody>
      </p:sp>
      <p:pic>
        <p:nvPicPr>
          <p:cNvPr id="7" name="Picture 6" descr="A graph of the number of people in india&#10;&#10;Description automatically generated with medium confidence">
            <a:extLst>
              <a:ext uri="{FF2B5EF4-FFF2-40B4-BE49-F238E27FC236}">
                <a16:creationId xmlns:a16="http://schemas.microsoft.com/office/drawing/2014/main" id="{74350FF2-1942-6453-B964-63D1268B0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0" y="723014"/>
            <a:ext cx="5070955" cy="6039294"/>
          </a:xfrm>
          <a:prstGeom prst="rect">
            <a:avLst/>
          </a:prstGeom>
        </p:spPr>
      </p:pic>
      <p:pic>
        <p:nvPicPr>
          <p:cNvPr id="11" name="Picture 10" descr="A graph with lines and dots&#10;&#10;Description automatically generated with medium confidence">
            <a:extLst>
              <a:ext uri="{FF2B5EF4-FFF2-40B4-BE49-F238E27FC236}">
                <a16:creationId xmlns:a16="http://schemas.microsoft.com/office/drawing/2014/main" id="{4E7560F5-0831-138A-EBAC-523144DCF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715" y="1211003"/>
            <a:ext cx="4914785" cy="2571750"/>
          </a:xfrm>
          <a:prstGeom prst="rect">
            <a:avLst/>
          </a:prstGeom>
        </p:spPr>
      </p:pic>
      <p:pic>
        <p:nvPicPr>
          <p:cNvPr id="16" name="Picture 15" descr="A map of a region&#10;&#10;Description automatically generated">
            <a:extLst>
              <a:ext uri="{FF2B5EF4-FFF2-40B4-BE49-F238E27FC236}">
                <a16:creationId xmlns:a16="http://schemas.microsoft.com/office/drawing/2014/main" id="{9DEEAD89-C8C6-530F-5F88-D7A02752B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715" y="3850757"/>
            <a:ext cx="2809760" cy="291155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8934E96-CA19-6431-5643-8AF985046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6499" y="1182428"/>
            <a:ext cx="2059839" cy="2600325"/>
          </a:xfrm>
          <a:prstGeom prst="rect">
            <a:avLst/>
          </a:prstGeom>
        </p:spPr>
      </p:pic>
    </p:spTree>
    <p:extLst>
      <p:ext uri="{BB962C8B-B14F-4D97-AF65-F5344CB8AC3E}">
        <p14:creationId xmlns:p14="http://schemas.microsoft.com/office/powerpoint/2010/main" val="19127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FEEC07-9269-C02F-1878-7FE052CF15F7}"/>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98A29B63-1F53-F4A7-0409-45EA8A5DB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sales&#10;&#10;Description automatically generated">
            <a:extLst>
              <a:ext uri="{FF2B5EF4-FFF2-40B4-BE49-F238E27FC236}">
                <a16:creationId xmlns:a16="http://schemas.microsoft.com/office/drawing/2014/main" id="{850452D1-4E70-44D8-0B39-E70DAB717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014"/>
            <a:ext cx="5497033" cy="3258436"/>
          </a:xfrm>
          <a:prstGeom prst="rect">
            <a:avLst/>
          </a:prstGeom>
        </p:spPr>
      </p:pic>
      <p:sp>
        <p:nvSpPr>
          <p:cNvPr id="6" name="Rectangle: Rounded Corners 5">
            <a:extLst>
              <a:ext uri="{FF2B5EF4-FFF2-40B4-BE49-F238E27FC236}">
                <a16:creationId xmlns:a16="http://schemas.microsoft.com/office/drawing/2014/main" id="{5F40F869-DFC2-F790-0303-A2BAAF0C2D89}"/>
              </a:ext>
            </a:extLst>
          </p:cNvPr>
          <p:cNvSpPr/>
          <p:nvPr/>
        </p:nvSpPr>
        <p:spPr>
          <a:xfrm>
            <a:off x="5563708" y="808076"/>
            <a:ext cx="6628292" cy="317337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Additional Insights:</a:t>
            </a:r>
          </a:p>
          <a:p>
            <a:endParaRPr lang="en-GB" sz="1200" dirty="0">
              <a:solidFill>
                <a:schemeClr val="tx1"/>
              </a:solidFill>
            </a:endParaRPr>
          </a:p>
          <a:p>
            <a:r>
              <a:rPr lang="en-GB" sz="1200" b="1" dirty="0">
                <a:solidFill>
                  <a:schemeClr val="tx1"/>
                </a:solidFill>
              </a:rPr>
              <a:t>Electric Vehicle Surge:</a:t>
            </a:r>
            <a:r>
              <a:rPr lang="en-GB" sz="1200" dirty="0">
                <a:solidFill>
                  <a:schemeClr val="tx1"/>
                </a:solidFill>
              </a:rPr>
              <a:t> Notable growth in districts, driven by environmental awareness and incentives.</a:t>
            </a:r>
          </a:p>
          <a:p>
            <a:r>
              <a:rPr lang="en-GB" sz="1200" b="1" dirty="0">
                <a:solidFill>
                  <a:schemeClr val="tx1"/>
                </a:solidFill>
              </a:rPr>
              <a:t>Fuel Type Variability:</a:t>
            </a:r>
            <a:r>
              <a:rPr lang="en-GB" sz="1200" dirty="0">
                <a:solidFill>
                  <a:schemeClr val="tx1"/>
                </a:solidFill>
              </a:rPr>
              <a:t> Diesel sales surge in some areas, decline in others, hinting at the impact of fuel prices or clean energy policies.</a:t>
            </a:r>
          </a:p>
          <a:p>
            <a:r>
              <a:rPr lang="en-GB" sz="1200" b="1" dirty="0">
                <a:solidFill>
                  <a:schemeClr val="tx1"/>
                </a:solidFill>
              </a:rPr>
              <a:t>Urban vs. Rural Resilience:</a:t>
            </a:r>
            <a:r>
              <a:rPr lang="en-GB" sz="1200" dirty="0">
                <a:solidFill>
                  <a:schemeClr val="tx1"/>
                </a:solidFill>
              </a:rPr>
              <a:t> Urban areas like Hyderabad show adaptability to changing vehicle trends.</a:t>
            </a:r>
          </a:p>
          <a:p>
            <a:endParaRPr lang="en-GB" sz="1200" dirty="0">
              <a:solidFill>
                <a:schemeClr val="tx1"/>
              </a:solidFill>
            </a:endParaRPr>
          </a:p>
          <a:p>
            <a:endParaRPr lang="en-GB" sz="1200" dirty="0">
              <a:solidFill>
                <a:schemeClr val="tx1"/>
              </a:solidFill>
            </a:endParaRPr>
          </a:p>
          <a:p>
            <a:r>
              <a:rPr lang="en-GB" sz="1200" b="1" u="sng" dirty="0">
                <a:solidFill>
                  <a:schemeClr val="tx1"/>
                </a:solidFill>
              </a:rPr>
              <a:t>Additional Recommendations:</a:t>
            </a:r>
          </a:p>
          <a:p>
            <a:endParaRPr lang="en-GB" sz="1200" dirty="0">
              <a:solidFill>
                <a:schemeClr val="tx1"/>
              </a:solidFill>
            </a:endParaRPr>
          </a:p>
          <a:p>
            <a:r>
              <a:rPr lang="en-GB" sz="1200" b="1" dirty="0">
                <a:solidFill>
                  <a:schemeClr val="tx1"/>
                </a:solidFill>
              </a:rPr>
              <a:t>Promote Electric Vehicles:</a:t>
            </a:r>
            <a:r>
              <a:rPr lang="en-GB" sz="1200" dirty="0">
                <a:solidFill>
                  <a:schemeClr val="tx1"/>
                </a:solidFill>
              </a:rPr>
              <a:t> Enhance incentives and awareness campaigns to boost EV adoption.</a:t>
            </a:r>
          </a:p>
          <a:p>
            <a:r>
              <a:rPr lang="en-GB" sz="1200" b="1" dirty="0">
                <a:solidFill>
                  <a:schemeClr val="tx1"/>
                </a:solidFill>
              </a:rPr>
              <a:t>Study External Factors:</a:t>
            </a:r>
            <a:r>
              <a:rPr lang="en-GB" sz="1200" dirty="0">
                <a:solidFill>
                  <a:schemeClr val="tx1"/>
                </a:solidFill>
              </a:rPr>
              <a:t> Analyse the decline in traditional fuel vehicles, considering fuel prices and local policies.</a:t>
            </a:r>
          </a:p>
          <a:p>
            <a:r>
              <a:rPr lang="en-GB" sz="1200" b="1" dirty="0">
                <a:solidFill>
                  <a:schemeClr val="tx1"/>
                </a:solidFill>
              </a:rPr>
              <a:t>Targeted Marketing:</a:t>
            </a:r>
            <a:r>
              <a:rPr lang="en-GB" sz="1200" dirty="0">
                <a:solidFill>
                  <a:schemeClr val="tx1"/>
                </a:solidFill>
              </a:rPr>
              <a:t> Utilize district-wise trends for tailored marketing and inventory strategies.</a:t>
            </a:r>
          </a:p>
        </p:txBody>
      </p:sp>
      <p:sp>
        <p:nvSpPr>
          <p:cNvPr id="7" name="Rectangle: Rounded Corners 6">
            <a:extLst>
              <a:ext uri="{FF2B5EF4-FFF2-40B4-BE49-F238E27FC236}">
                <a16:creationId xmlns:a16="http://schemas.microsoft.com/office/drawing/2014/main" id="{09FBD747-33F7-E296-6362-4DEC5FFF99D2}"/>
              </a:ext>
            </a:extLst>
          </p:cNvPr>
          <p:cNvSpPr/>
          <p:nvPr/>
        </p:nvSpPr>
        <p:spPr>
          <a:xfrm>
            <a:off x="5819774" y="4066512"/>
            <a:ext cx="6338888"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External Factors &amp; Speculations</a:t>
            </a:r>
          </a:p>
          <a:p>
            <a:endParaRPr lang="en-GB" sz="1400" dirty="0">
              <a:solidFill>
                <a:schemeClr val="tx1"/>
              </a:solidFill>
              <a:effectLst/>
            </a:endParaRPr>
          </a:p>
          <a:p>
            <a:pPr marL="285750" indent="-285750">
              <a:buFont typeface="Wingdings" panose="05000000000000000000" pitchFamily="2" charset="2"/>
              <a:buChar char="Ø"/>
            </a:pPr>
            <a:r>
              <a:rPr lang="en-GB" sz="1400" dirty="0">
                <a:solidFill>
                  <a:schemeClr val="tx1"/>
                </a:solidFill>
                <a:effectLst/>
              </a:rPr>
              <a:t>Government Policies: Local government incentives or disincentives can significantly impact vehicle sales.</a:t>
            </a:r>
          </a:p>
          <a:p>
            <a:pPr marL="285750" indent="-285750">
              <a:buFont typeface="Wingdings" panose="05000000000000000000" pitchFamily="2" charset="2"/>
              <a:buChar char="Ø"/>
            </a:pPr>
            <a:r>
              <a:rPr lang="en-GB" sz="1400" dirty="0">
                <a:solidFill>
                  <a:schemeClr val="tx1"/>
                </a:solidFill>
                <a:effectLst/>
              </a:rPr>
              <a:t>Infrastructure Development: The availability of charging stations, quality of roads, and fuel prices can influence vehicle choices.</a:t>
            </a:r>
          </a:p>
          <a:p>
            <a:pPr marL="285750" indent="-285750">
              <a:buFont typeface="Wingdings" panose="05000000000000000000" pitchFamily="2" charset="2"/>
              <a:buChar char="Ø"/>
            </a:pPr>
            <a:r>
              <a:rPr lang="en-GB" sz="1400" dirty="0">
                <a:solidFill>
                  <a:schemeClr val="tx1"/>
                </a:solidFill>
                <a:effectLst/>
              </a:rPr>
              <a:t>Economic Factors: Economic conditions, job markets, and local economic policies can influence vehicle sales.</a:t>
            </a:r>
          </a:p>
          <a:p>
            <a:pPr marL="285750" indent="-285750">
              <a:buFont typeface="Wingdings" panose="05000000000000000000" pitchFamily="2" charset="2"/>
              <a:buChar char="Ø"/>
            </a:pPr>
            <a:r>
              <a:rPr lang="en-GB" sz="1400" dirty="0">
                <a:solidFill>
                  <a:schemeClr val="tx1"/>
                </a:solidFill>
                <a:effectLst/>
              </a:rPr>
              <a:t>Environmental Awareness: Districts with higher education levels or significant environmental campaigns might lean more towards electric vehicles.</a:t>
            </a:r>
          </a:p>
        </p:txBody>
      </p:sp>
      <p:sp>
        <p:nvSpPr>
          <p:cNvPr id="8" name="Rectangle: Rounded Corners 7">
            <a:extLst>
              <a:ext uri="{FF2B5EF4-FFF2-40B4-BE49-F238E27FC236}">
                <a16:creationId xmlns:a16="http://schemas.microsoft.com/office/drawing/2014/main" id="{21A484CF-9FE2-482C-6F79-705ECCF7014E}"/>
              </a:ext>
            </a:extLst>
          </p:cNvPr>
          <p:cNvSpPr/>
          <p:nvPr/>
        </p:nvSpPr>
        <p:spPr>
          <a:xfrm>
            <a:off x="33338"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2022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271K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242K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241K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62K</a:t>
            </a:r>
          </a:p>
          <a:p>
            <a:pPr marL="285750" indent="-285750">
              <a:buFont typeface="Wingdings" panose="05000000000000000000" pitchFamily="2" charset="2"/>
              <a:buChar char="Ø"/>
            </a:pPr>
            <a:r>
              <a:rPr lang="en-GB" sz="1600" dirty="0">
                <a:solidFill>
                  <a:schemeClr val="tx1"/>
                </a:solidFill>
              </a:rPr>
              <a:t>Khammam: 40K</a:t>
            </a:r>
          </a:p>
          <a:p>
            <a:endParaRPr lang="en-GB" sz="1600" dirty="0">
              <a:solidFill>
                <a:schemeClr val="tx1"/>
              </a:solidFill>
            </a:endParaRPr>
          </a:p>
        </p:txBody>
      </p:sp>
      <p:sp>
        <p:nvSpPr>
          <p:cNvPr id="9" name="Rectangle: Rounded Corners 8">
            <a:extLst>
              <a:ext uri="{FF2B5EF4-FFF2-40B4-BE49-F238E27FC236}">
                <a16:creationId xmlns:a16="http://schemas.microsoft.com/office/drawing/2014/main" id="{E4760233-7458-ED1C-D381-87BC37ECD321}"/>
              </a:ext>
            </a:extLst>
          </p:cNvPr>
          <p:cNvSpPr/>
          <p:nvPr/>
        </p:nvSpPr>
        <p:spPr>
          <a:xfrm>
            <a:off x="1962150"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2021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259K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236K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215K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63K</a:t>
            </a:r>
          </a:p>
          <a:p>
            <a:pPr marL="285750" indent="-285750">
              <a:buFont typeface="Wingdings" panose="05000000000000000000" pitchFamily="2" charset="2"/>
              <a:buChar char="Ø"/>
            </a:pPr>
            <a:r>
              <a:rPr lang="en-GB" sz="1600" dirty="0">
                <a:solidFill>
                  <a:schemeClr val="tx1"/>
                </a:solidFill>
              </a:rPr>
              <a:t>Nizamabad: 55K</a:t>
            </a:r>
          </a:p>
        </p:txBody>
      </p:sp>
      <p:sp>
        <p:nvSpPr>
          <p:cNvPr id="10" name="Rectangle: Rounded Corners 9">
            <a:extLst>
              <a:ext uri="{FF2B5EF4-FFF2-40B4-BE49-F238E27FC236}">
                <a16:creationId xmlns:a16="http://schemas.microsoft.com/office/drawing/2014/main" id="{3F7B774F-179A-2435-6819-9C4249910530}"/>
              </a:ext>
            </a:extLst>
          </p:cNvPr>
          <p:cNvSpPr/>
          <p:nvPr/>
        </p:nvSpPr>
        <p:spPr>
          <a:xfrm>
            <a:off x="3890962" y="4066511"/>
            <a:ext cx="1862137" cy="2791489"/>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YoY Sales Analysis:</a:t>
            </a:r>
          </a:p>
          <a:p>
            <a:endParaRPr lang="en-GB" sz="1400" dirty="0">
              <a:solidFill>
                <a:schemeClr val="tx1"/>
              </a:solidFill>
            </a:endParaRPr>
          </a:p>
          <a:p>
            <a:pPr marL="285750" indent="-285750">
              <a:buFont typeface="Wingdings" panose="05000000000000000000" pitchFamily="2" charset="2"/>
              <a:buChar char="Ø"/>
            </a:pPr>
            <a:r>
              <a:rPr lang="en-GB" sz="1400" b="1" dirty="0">
                <a:solidFill>
                  <a:schemeClr val="tx1"/>
                </a:solidFill>
              </a:rPr>
              <a:t>Hyderabad:</a:t>
            </a:r>
            <a:r>
              <a:rPr lang="en-GB" sz="1400" dirty="0">
                <a:solidFill>
                  <a:schemeClr val="tx1"/>
                </a:solidFill>
              </a:rPr>
              <a:t> Petrol stable, diesel ↓, EV ↑.</a:t>
            </a:r>
          </a:p>
          <a:p>
            <a:pPr marL="285750" indent="-285750">
              <a:buFont typeface="Wingdings" panose="05000000000000000000" pitchFamily="2" charset="2"/>
              <a:buChar char="Ø"/>
            </a:pPr>
            <a:r>
              <a:rPr lang="en-GB" sz="1400" b="1" dirty="0">
                <a:solidFill>
                  <a:schemeClr val="tx1"/>
                </a:solidFill>
              </a:rPr>
              <a:t>Warangal:</a:t>
            </a:r>
            <a:r>
              <a:rPr lang="en-GB" sz="1400" dirty="0">
                <a:solidFill>
                  <a:schemeClr val="tx1"/>
                </a:solidFill>
              </a:rPr>
              <a:t> Petrol &amp; diesel ↓, EV ↑ moderately.</a:t>
            </a:r>
          </a:p>
          <a:p>
            <a:pPr marL="285750" indent="-285750">
              <a:buFont typeface="Wingdings" panose="05000000000000000000" pitchFamily="2" charset="2"/>
              <a:buChar char="Ø"/>
            </a:pPr>
            <a:r>
              <a:rPr lang="en-GB" sz="1400" b="1" dirty="0" err="1">
                <a:solidFill>
                  <a:schemeClr val="tx1"/>
                </a:solidFill>
              </a:rPr>
              <a:t>Rangareddy</a:t>
            </a:r>
            <a:r>
              <a:rPr lang="en-GB" sz="1400" b="1" dirty="0">
                <a:solidFill>
                  <a:schemeClr val="tx1"/>
                </a:solidFill>
              </a:rPr>
              <a:t>:</a:t>
            </a:r>
            <a:r>
              <a:rPr lang="en-GB" sz="1400" dirty="0">
                <a:solidFill>
                  <a:schemeClr val="tx1"/>
                </a:solidFill>
              </a:rPr>
              <a:t> Petrol &amp; diesel ↑, EV surged.</a:t>
            </a:r>
          </a:p>
          <a:p>
            <a:endParaRPr lang="en-GB" sz="1400" dirty="0">
              <a:solidFill>
                <a:schemeClr val="tx1"/>
              </a:solidFill>
            </a:endParaRPr>
          </a:p>
        </p:txBody>
      </p:sp>
    </p:spTree>
    <p:extLst>
      <p:ext uri="{BB962C8B-B14F-4D97-AF65-F5344CB8AC3E}">
        <p14:creationId xmlns:p14="http://schemas.microsoft.com/office/powerpoint/2010/main" val="218150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Top 5 Sectors Investments</a:t>
            </a:r>
          </a:p>
          <a:p>
            <a:pPr marL="285750" indent="-285750">
              <a:buFont typeface="Arial" panose="020B0604020202020204" pitchFamily="34" charset="0"/>
              <a:buChar char="•"/>
            </a:pPr>
            <a:r>
              <a:rPr lang="en-GB" sz="1600" dirty="0">
                <a:solidFill>
                  <a:schemeClr val="tx1"/>
                </a:solidFill>
              </a:rPr>
              <a:t>Top 5 Districts Most Significant Investments</a:t>
            </a:r>
          </a:p>
          <a:p>
            <a:pPr marL="285750" indent="-285750">
              <a:buFont typeface="Arial" panose="020B0604020202020204" pitchFamily="34" charset="0"/>
              <a:buChar char="•"/>
            </a:pPr>
            <a:r>
              <a:rPr lang="en-GB" sz="1600" dirty="0">
                <a:solidFill>
                  <a:schemeClr val="tx1"/>
                </a:solidFill>
              </a:rPr>
              <a:t>Seasonal and Cyclical Investment Patterns in Sectors</a:t>
            </a:r>
          </a:p>
          <a:p>
            <a:pPr marL="285750" indent="-285750">
              <a:buFont typeface="Arial" panose="020B0604020202020204" pitchFamily="34" charset="0"/>
              <a:buChar char="•"/>
            </a:pPr>
            <a:r>
              <a:rPr lang="en-GB" sz="1600" dirty="0">
                <a:ln w="0"/>
                <a:solidFill>
                  <a:schemeClr val="tx1"/>
                </a:solidFill>
              </a:rPr>
              <a:t>Sectors with Substantial Investment in Multiple Districts</a:t>
            </a: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The dataset shows a wide investment range from 0 Cr to 17,793.35 Cr, with half of the entities reporting investments of 0.74 Cr or less. Ensure data accuracy given the vast disparity in investment figures.</a:t>
            </a:r>
            <a:endParaRPr lang="en-GB" sz="1600"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pic>
        <p:nvPicPr>
          <p:cNvPr id="4" name="Picture 3">
            <a:extLst>
              <a:ext uri="{FF2B5EF4-FFF2-40B4-BE49-F238E27FC236}">
                <a16:creationId xmlns:a16="http://schemas.microsoft.com/office/drawing/2014/main" id="{D33749F8-5E41-1277-2557-F59A6C762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12201525" cy="914399"/>
          </a:xfrm>
          <a:prstGeom prst="rect">
            <a:avLst/>
          </a:prstGeom>
        </p:spPr>
      </p:pic>
      <p:pic>
        <p:nvPicPr>
          <p:cNvPr id="19" name="Picture 18" descr="A graph of a graph&#10;&#10;Description automatically generated with medium confidence">
            <a:extLst>
              <a:ext uri="{FF2B5EF4-FFF2-40B4-BE49-F238E27FC236}">
                <a16:creationId xmlns:a16="http://schemas.microsoft.com/office/drawing/2014/main" id="{BA2A9E12-A728-1C3B-290C-21E51A00B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073" y="4039287"/>
            <a:ext cx="10363200" cy="2775379"/>
          </a:xfrm>
          <a:prstGeom prst="rect">
            <a:avLst/>
          </a:prstGeom>
        </p:spPr>
      </p:pic>
    </p:spTree>
    <p:extLst>
      <p:ext uri="{BB962C8B-B14F-4D97-AF65-F5344CB8AC3E}">
        <p14:creationId xmlns:p14="http://schemas.microsoft.com/office/powerpoint/2010/main" val="302398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E275A-0E9C-D39E-06C1-22A44737B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4" name="Rectangle: Rounded Corners 3">
            <a:extLst>
              <a:ext uri="{FF2B5EF4-FFF2-40B4-BE49-F238E27FC236}">
                <a16:creationId xmlns:a16="http://schemas.microsoft.com/office/drawing/2014/main" id="{32BB74C1-AD00-797B-91B8-01431ADF2155}"/>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6" name="Picture 5" descr="A screenshot of a computer&#10;&#10;Description automatically generated">
            <a:extLst>
              <a:ext uri="{FF2B5EF4-FFF2-40B4-BE49-F238E27FC236}">
                <a16:creationId xmlns:a16="http://schemas.microsoft.com/office/drawing/2014/main" id="{4E84AD49-C561-7497-C904-CFC199855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5" y="3771236"/>
            <a:ext cx="5943600" cy="3005470"/>
          </a:xfrm>
          <a:prstGeom prst="rect">
            <a:avLst/>
          </a:prstGeom>
        </p:spPr>
      </p:pic>
      <p:pic>
        <p:nvPicPr>
          <p:cNvPr id="8" name="Picture 7" descr="A chart of green squares&#10;&#10;Description automatically generated">
            <a:extLst>
              <a:ext uri="{FF2B5EF4-FFF2-40B4-BE49-F238E27FC236}">
                <a16:creationId xmlns:a16="http://schemas.microsoft.com/office/drawing/2014/main" id="{0B688F1D-3D96-E33F-EE66-F4BB4FEB0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869137"/>
            <a:ext cx="6010275" cy="2750363"/>
          </a:xfrm>
          <a:prstGeom prst="rect">
            <a:avLst/>
          </a:prstGeom>
        </p:spPr>
      </p:pic>
      <p:sp>
        <p:nvSpPr>
          <p:cNvPr id="9" name="Rectangle: Rounded Corners 8">
            <a:extLst>
              <a:ext uri="{FF2B5EF4-FFF2-40B4-BE49-F238E27FC236}">
                <a16:creationId xmlns:a16="http://schemas.microsoft.com/office/drawing/2014/main" id="{2AB5D586-CB57-E443-9739-92B7CA0D008E}"/>
              </a:ext>
            </a:extLst>
          </p:cNvPr>
          <p:cNvSpPr/>
          <p:nvPr/>
        </p:nvSpPr>
        <p:spPr>
          <a:xfrm>
            <a:off x="85725" y="3619500"/>
            <a:ext cx="6010275" cy="31572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Reasons for High Investments:</a:t>
            </a:r>
          </a:p>
          <a:p>
            <a:endParaRPr lang="en-GB" sz="1400" dirty="0">
              <a:solidFill>
                <a:schemeClr val="tx1"/>
              </a:solidFill>
              <a:effectLst/>
            </a:endParaRPr>
          </a:p>
          <a:p>
            <a:r>
              <a:rPr lang="en-GB" sz="1100" b="1" dirty="0">
                <a:solidFill>
                  <a:schemeClr val="tx1"/>
                </a:solidFill>
              </a:rPr>
              <a:t>Plastic and Rubber:</a:t>
            </a:r>
            <a:r>
              <a:rPr lang="en-GB" sz="1100" dirty="0">
                <a:solidFill>
                  <a:schemeClr val="tx1"/>
                </a:solidFill>
                <a:effectLst/>
              </a:rPr>
              <a:t> The growth in this sector might be influenced by increased demand for packaging, especially in e-commerce, and the rapid expansion of the automobile industry which uses a lot of plastic and rubber components.</a:t>
            </a:r>
          </a:p>
          <a:p>
            <a:endParaRPr lang="en-GB" sz="1100" dirty="0">
              <a:solidFill>
                <a:schemeClr val="tx1"/>
              </a:solidFill>
              <a:effectLst/>
            </a:endParaRPr>
          </a:p>
          <a:p>
            <a:r>
              <a:rPr lang="en-GB" sz="1100" b="1" dirty="0">
                <a:solidFill>
                  <a:schemeClr val="tx1"/>
                </a:solidFill>
              </a:rPr>
              <a:t>Pharmaceuticals and Chemicals:</a:t>
            </a:r>
            <a:r>
              <a:rPr lang="en-GB" sz="1100" dirty="0">
                <a:solidFill>
                  <a:schemeClr val="tx1"/>
                </a:solidFill>
                <a:effectLst/>
              </a:rPr>
              <a:t> The pharmaceutical industry has witnessed significant growth due to the global health crisis. The demand for medicines, research, and vaccine development might have attracted more investments.</a:t>
            </a:r>
          </a:p>
          <a:p>
            <a:endParaRPr lang="en-GB" sz="1100" dirty="0">
              <a:solidFill>
                <a:schemeClr val="tx1"/>
              </a:solidFill>
              <a:effectLst/>
            </a:endParaRPr>
          </a:p>
          <a:p>
            <a:r>
              <a:rPr lang="en-GB" sz="1100" b="1" dirty="0">
                <a:solidFill>
                  <a:schemeClr val="tx1"/>
                </a:solidFill>
              </a:rPr>
              <a:t>Real Estate, Industrial Parks, and IT Buildings:</a:t>
            </a:r>
            <a:r>
              <a:rPr lang="en-GB" sz="1100" dirty="0">
                <a:solidFill>
                  <a:schemeClr val="tx1"/>
                </a:solidFill>
                <a:effectLst/>
              </a:rPr>
              <a:t> Urbanization, the growth of IT hubs, and favourable government policies to attract tech companies could be reasons for growth in this sector.</a:t>
            </a:r>
          </a:p>
          <a:p>
            <a:endParaRPr lang="en-GB" sz="1100" dirty="0">
              <a:solidFill>
                <a:schemeClr val="tx1"/>
              </a:solidFill>
              <a:effectLst/>
            </a:endParaRPr>
          </a:p>
          <a:p>
            <a:r>
              <a:rPr lang="en-GB" sz="1100" b="1" dirty="0">
                <a:solidFill>
                  <a:schemeClr val="tx1"/>
                </a:solidFill>
              </a:rPr>
              <a:t>Solar and Other Renewable Energy:</a:t>
            </a:r>
            <a:r>
              <a:rPr lang="en-GB" sz="1100" dirty="0">
                <a:solidFill>
                  <a:schemeClr val="tx1"/>
                </a:solidFill>
                <a:effectLst/>
              </a:rPr>
              <a:t> With the global emphasis on sustainable energy solutions and reducing carbon emissions, there's a push towards renewable energy sources, especially solar.</a:t>
            </a:r>
          </a:p>
          <a:p>
            <a:endParaRPr lang="en-GB" sz="1100" dirty="0">
              <a:solidFill>
                <a:schemeClr val="tx1"/>
              </a:solidFill>
              <a:effectLst/>
            </a:endParaRPr>
          </a:p>
          <a:p>
            <a:r>
              <a:rPr lang="en-GB" sz="1100" b="1" dirty="0">
                <a:solidFill>
                  <a:schemeClr val="tx1"/>
                </a:solidFill>
              </a:rPr>
              <a:t>Engineering:</a:t>
            </a:r>
            <a:r>
              <a:rPr lang="en-GB" sz="1100" dirty="0">
                <a:solidFill>
                  <a:schemeClr val="tx1"/>
                </a:solidFill>
              </a:rPr>
              <a:t> </a:t>
            </a:r>
            <a:r>
              <a:rPr lang="en-GB" sz="1100" dirty="0">
                <a:solidFill>
                  <a:schemeClr val="tx1"/>
                </a:solidFill>
                <a:effectLst/>
              </a:rPr>
              <a:t>The engineering sector's growth can be attributed to infrastructural development, urbanization, and technological advancements.</a:t>
            </a:r>
          </a:p>
        </p:txBody>
      </p:sp>
      <p:sp>
        <p:nvSpPr>
          <p:cNvPr id="10" name="Rectangle: Rounded Corners 9">
            <a:extLst>
              <a:ext uri="{FF2B5EF4-FFF2-40B4-BE49-F238E27FC236}">
                <a16:creationId xmlns:a16="http://schemas.microsoft.com/office/drawing/2014/main" id="{7BE99C25-E2BC-9949-C2C9-3715F56A05CD}"/>
              </a:ext>
            </a:extLst>
          </p:cNvPr>
          <p:cNvSpPr/>
          <p:nvPr/>
        </p:nvSpPr>
        <p:spPr>
          <a:xfrm>
            <a:off x="6162675" y="869138"/>
            <a:ext cx="5943600" cy="28194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The top 5 sectors that witnessed the most significant investments in FY 2022 are:</a:t>
            </a:r>
            <a:endParaRPr lang="en-GB" sz="1600" dirty="0">
              <a:solidFill>
                <a:schemeClr val="tx1"/>
              </a:solidFill>
            </a:endParaRPr>
          </a:p>
          <a:p>
            <a:br>
              <a:rPr lang="en-GB" sz="1600" dirty="0">
                <a:solidFill>
                  <a:schemeClr val="tx1"/>
                </a:solidFill>
              </a:rPr>
            </a:br>
            <a:endParaRPr lang="en-GB" sz="1600" dirty="0">
              <a:solidFill>
                <a:schemeClr val="tx1"/>
              </a:solidFill>
            </a:endParaRPr>
          </a:p>
          <a:p>
            <a:pPr marL="285750" indent="-285750">
              <a:buFont typeface="Wingdings" panose="05000000000000000000" pitchFamily="2" charset="2"/>
              <a:buChar char="Ø"/>
            </a:pPr>
            <a:r>
              <a:rPr lang="en-GB" sz="1600" b="1" dirty="0">
                <a:solidFill>
                  <a:schemeClr val="tx1"/>
                </a:solidFill>
              </a:rPr>
              <a:t>1. Plastic and Rubber: 5855.62 crores</a:t>
            </a:r>
          </a:p>
          <a:p>
            <a:pPr marL="285750" indent="-285750">
              <a:buFont typeface="Wingdings" panose="05000000000000000000" pitchFamily="2" charset="2"/>
              <a:buChar char="Ø"/>
            </a:pPr>
            <a:r>
              <a:rPr lang="en-GB" sz="1600" b="1" dirty="0">
                <a:solidFill>
                  <a:schemeClr val="tx1"/>
                </a:solidFill>
              </a:rPr>
              <a:t>2. Pharmaceuticals and Chemicals: 2181.66 crores</a:t>
            </a:r>
          </a:p>
          <a:p>
            <a:pPr marL="285750" indent="-285750">
              <a:buFont typeface="Wingdings" panose="05000000000000000000" pitchFamily="2" charset="2"/>
              <a:buChar char="Ø"/>
            </a:pPr>
            <a:r>
              <a:rPr lang="en-GB" sz="1600" b="1" dirty="0">
                <a:solidFill>
                  <a:schemeClr val="tx1"/>
                </a:solidFill>
              </a:rPr>
              <a:t>3. Real Estate, Industrial Parks, and IT Buildings: 2127.30 crores</a:t>
            </a:r>
          </a:p>
          <a:p>
            <a:pPr marL="285750" indent="-285750">
              <a:buFont typeface="Wingdings" panose="05000000000000000000" pitchFamily="2" charset="2"/>
              <a:buChar char="Ø"/>
            </a:pPr>
            <a:r>
              <a:rPr lang="en-GB" sz="1600" b="1" dirty="0">
                <a:solidFill>
                  <a:schemeClr val="tx1"/>
                </a:solidFill>
              </a:rPr>
              <a:t>4. Solar and Other Renewable Energy: 2052.98 crores</a:t>
            </a:r>
          </a:p>
          <a:p>
            <a:pPr marL="285750" indent="-285750">
              <a:buFont typeface="Wingdings" panose="05000000000000000000" pitchFamily="2" charset="2"/>
              <a:buChar char="Ø"/>
            </a:pPr>
            <a:r>
              <a:rPr lang="en-GB" sz="1600" b="1" dirty="0">
                <a:solidFill>
                  <a:schemeClr val="tx1"/>
                </a:solidFill>
              </a:rPr>
              <a:t>5. Engineering: 1877.53 crores</a:t>
            </a:r>
          </a:p>
          <a:p>
            <a:endParaRPr lang="en-GB" sz="1600" dirty="0">
              <a:solidFill>
                <a:schemeClr val="tx1"/>
              </a:solidFill>
            </a:endParaRPr>
          </a:p>
        </p:txBody>
      </p:sp>
    </p:spTree>
    <p:extLst>
      <p:ext uri="{BB962C8B-B14F-4D97-AF65-F5344CB8AC3E}">
        <p14:creationId xmlns:p14="http://schemas.microsoft.com/office/powerpoint/2010/main" val="411860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F1979-2A62-5640-5B48-BCDC2C0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1CD0FF0-E671-9E65-B8A8-ED81915B12C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5" name="Picture 4" descr="A graph of a graph&#10;&#10;Description automatically generated with medium confidence">
            <a:extLst>
              <a:ext uri="{FF2B5EF4-FFF2-40B4-BE49-F238E27FC236}">
                <a16:creationId xmlns:a16="http://schemas.microsoft.com/office/drawing/2014/main" id="{FD7907AF-29B9-09DB-4278-612BDFD78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828675"/>
            <a:ext cx="5629275" cy="6029326"/>
          </a:xfrm>
          <a:prstGeom prst="rect">
            <a:avLst/>
          </a:prstGeom>
        </p:spPr>
      </p:pic>
      <p:sp>
        <p:nvSpPr>
          <p:cNvPr id="6" name="Rectangle: Rounded Corners 5">
            <a:extLst>
              <a:ext uri="{FF2B5EF4-FFF2-40B4-BE49-F238E27FC236}">
                <a16:creationId xmlns:a16="http://schemas.microsoft.com/office/drawing/2014/main" id="{B6F1442E-BE32-99EA-6A3C-A6C4D1F7C848}"/>
              </a:ext>
            </a:extLst>
          </p:cNvPr>
          <p:cNvSpPr/>
          <p:nvPr/>
        </p:nvSpPr>
        <p:spPr>
          <a:xfrm>
            <a:off x="5819774" y="828675"/>
            <a:ext cx="6286501" cy="60293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effectLst/>
              </a:rPr>
              <a:t>Possible reasons for high investments in these sectors include the growth of the e-commerce and automobile industries, global health crises, urbanization, technological advancements, and a global push towards sustainable energy.</a:t>
            </a:r>
            <a:endParaRPr lang="en-GB" sz="1400" dirty="0">
              <a:solidFill>
                <a:schemeClr val="tx1"/>
              </a:solidFill>
              <a:effectLst/>
            </a:endParaRPr>
          </a:p>
          <a:p>
            <a:endParaRPr lang="en-GB" sz="1400" dirty="0">
              <a:solidFill>
                <a:schemeClr val="tx1"/>
              </a:solidFill>
              <a:effectLst/>
            </a:endParaRPr>
          </a:p>
          <a:p>
            <a:r>
              <a:rPr lang="en-GB" sz="1400" b="1" dirty="0">
                <a:solidFill>
                  <a:schemeClr val="tx1"/>
                </a:solidFill>
              </a:rPr>
              <a:t>Recommendations</a:t>
            </a:r>
            <a:endParaRPr lang="en-GB" sz="1400" dirty="0">
              <a:solidFill>
                <a:schemeClr val="tx1"/>
              </a:solidFill>
              <a:effectLst/>
            </a:endParaRPr>
          </a:p>
          <a:p>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Deep Dive into Sector-Specific Dynamics: While we provided some general reasons for investments, a deeper dive into each sector's specific market dynamics would provide a clearer picture.</a:t>
            </a:r>
          </a:p>
          <a:p>
            <a:pPr marL="342900" indent="-34290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Focus on Renewable Energy: With a growing emphasis on sustainable energy, the state could further promote and facilitate growth in the renewable energy sector.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Skill Development Programs: Given the weak correlation between investment and employment, it might be beneficial to launch skill development programs tailored to the needs of these top sectors. This would ensure that investments also lead to job creation.</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Infrastructure Development: Focusing on developing infrastructure can support the growth of sectors like Real Estate and Engineering further.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Promote Research and Development: Especially in sectors like Pharmaceuticals and Chemicals, promoting R&amp;D can lead to more innovations and attract further investments.</a:t>
            </a:r>
            <a:endParaRPr lang="en-GB" sz="1400" dirty="0">
              <a:solidFill>
                <a:schemeClr val="tx1"/>
              </a:solidFill>
              <a:effectLst/>
            </a:endParaRPr>
          </a:p>
          <a:p>
            <a:br>
              <a:rPr lang="en-GB" sz="1400" dirty="0">
                <a:solidFill>
                  <a:schemeClr val="tx1"/>
                </a:solidFill>
                <a:effectLst/>
              </a:rPr>
            </a:br>
            <a:endParaRPr lang="en-GB" sz="1400" dirty="0">
              <a:solidFill>
                <a:schemeClr val="tx1"/>
              </a:solidFill>
              <a:effectLst/>
            </a:endParaRPr>
          </a:p>
        </p:txBody>
      </p:sp>
    </p:spTree>
    <p:extLst>
      <p:ext uri="{BB962C8B-B14F-4D97-AF65-F5344CB8AC3E}">
        <p14:creationId xmlns:p14="http://schemas.microsoft.com/office/powerpoint/2010/main" val="52752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487CC-0A12-845F-2BA7-2B48BBB78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190625"/>
          </a:xfrm>
          <a:prstGeom prst="rect">
            <a:avLst/>
          </a:prstGeom>
        </p:spPr>
      </p:pic>
      <p:pic>
        <p:nvPicPr>
          <p:cNvPr id="9" name="Picture 8" descr="A blue and black logo&#10;&#10;Description automatically generated">
            <a:extLst>
              <a:ext uri="{FF2B5EF4-FFF2-40B4-BE49-F238E27FC236}">
                <a16:creationId xmlns:a16="http://schemas.microsoft.com/office/drawing/2014/main" id="{821A7BD4-F779-DEE3-A36A-82691AFA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5270"/>
            <a:ext cx="1185863" cy="456529"/>
          </a:xfrm>
          <a:prstGeom prst="rect">
            <a:avLst/>
          </a:prstGeom>
        </p:spPr>
      </p:pic>
      <p:graphicFrame>
        <p:nvGraphicFramePr>
          <p:cNvPr id="10" name="Diagram 9">
            <a:extLst>
              <a:ext uri="{FF2B5EF4-FFF2-40B4-BE49-F238E27FC236}">
                <a16:creationId xmlns:a16="http://schemas.microsoft.com/office/drawing/2014/main" id="{8408A1F1-46DF-0D76-9E60-15B37C99EAFE}"/>
              </a:ext>
            </a:extLst>
          </p:cNvPr>
          <p:cNvGraphicFramePr/>
          <p:nvPr>
            <p:extLst>
              <p:ext uri="{D42A27DB-BD31-4B8C-83A1-F6EECF244321}">
                <p14:modId xmlns:p14="http://schemas.microsoft.com/office/powerpoint/2010/main" val="3665068415"/>
              </p:ext>
            </p:extLst>
          </p:nvPr>
        </p:nvGraphicFramePr>
        <p:xfrm>
          <a:off x="8641638" y="1828801"/>
          <a:ext cx="3418386" cy="4169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Rounded Corners 10" descr="Agenda">
            <a:extLst>
              <a:ext uri="{FF2B5EF4-FFF2-40B4-BE49-F238E27FC236}">
                <a16:creationId xmlns:a16="http://schemas.microsoft.com/office/drawing/2014/main" id="{FFB45E77-975F-5816-D9AB-A2790E9BAA05}"/>
              </a:ext>
              <a:ext uri="{C183D7F6-B498-43B3-948B-1728B52AA6E4}">
                <adec:decorative xmlns:adec="http://schemas.microsoft.com/office/drawing/2017/decorative" val="0"/>
              </a:ext>
            </a:extLst>
          </p:cNvPr>
          <p:cNvSpPr/>
          <p:nvPr/>
        </p:nvSpPr>
        <p:spPr>
          <a:xfrm>
            <a:off x="3414551" y="1319904"/>
            <a:ext cx="1847462" cy="508897"/>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2049BA08-FDC7-97AE-1DDA-6A5342A24F84}"/>
              </a:ext>
            </a:extLst>
          </p:cNvPr>
          <p:cNvSpPr txBox="1"/>
          <p:nvPr/>
        </p:nvSpPr>
        <p:spPr>
          <a:xfrm>
            <a:off x="3786812" y="1371599"/>
            <a:ext cx="1284807" cy="677108"/>
          </a:xfrm>
          <a:prstGeom prst="rect">
            <a:avLst/>
          </a:prstGeom>
          <a:noFill/>
        </p:spPr>
        <p:txBody>
          <a:bodyPr wrap="square" rtlCol="0">
            <a:spAutoFit/>
          </a:bodyPr>
          <a:lstStyle/>
          <a:p>
            <a:r>
              <a:rPr lang="en-GB" sz="2000" b="1" i="0" dirty="0">
                <a:effectLst/>
                <a:latin typeface="Aharoni" panose="02010803020104030203" pitchFamily="2" charset="-79"/>
                <a:cs typeface="Aharoni" panose="02010803020104030203" pitchFamily="2" charset="-79"/>
              </a:rPr>
              <a:t>Agenda</a:t>
            </a:r>
          </a:p>
          <a:p>
            <a:endParaRPr lang="en-GB" dirty="0"/>
          </a:p>
        </p:txBody>
      </p:sp>
      <p:sp>
        <p:nvSpPr>
          <p:cNvPr id="16" name="Rectangle: Rounded Corners 15" descr="Agenda">
            <a:extLst>
              <a:ext uri="{FF2B5EF4-FFF2-40B4-BE49-F238E27FC236}">
                <a16:creationId xmlns:a16="http://schemas.microsoft.com/office/drawing/2014/main" id="{D1C7B919-3F60-06C2-1C03-5548332AAD53}"/>
              </a:ext>
              <a:ext uri="{C183D7F6-B498-43B3-948B-1728B52AA6E4}">
                <adec:decorative xmlns:adec="http://schemas.microsoft.com/office/drawing/2017/decorative" val="0"/>
              </a:ext>
            </a:extLst>
          </p:cNvPr>
          <p:cNvSpPr/>
          <p:nvPr/>
        </p:nvSpPr>
        <p:spPr>
          <a:xfrm>
            <a:off x="131976"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Stamp Registration</a:t>
            </a:r>
          </a:p>
          <a:p>
            <a:pPr algn="l">
              <a:buFont typeface="Arial" panose="020B0604020202020204" pitchFamily="34" charset="0"/>
              <a:buChar char="•"/>
            </a:pPr>
            <a:r>
              <a:rPr lang="en-GB" sz="1200" b="1" i="0" dirty="0">
                <a:solidFill>
                  <a:schemeClr val="tx1"/>
                </a:solidFill>
                <a:effectLst/>
                <a:latin typeface="Söhne"/>
              </a:rPr>
              <a:t>Exploration of Revenue Generation: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revenue variation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top 5 districts with highest growth.</a:t>
            </a:r>
          </a:p>
          <a:p>
            <a:pPr algn="l">
              <a:buFont typeface="Arial" panose="020B0604020202020204" pitchFamily="34" charset="0"/>
              <a:buChar char="•"/>
            </a:pPr>
            <a:r>
              <a:rPr lang="en-GB" sz="1200" b="1" i="0" dirty="0">
                <a:solidFill>
                  <a:schemeClr val="tx1"/>
                </a:solidFill>
                <a:effectLst/>
                <a:latin typeface="Söhne"/>
              </a:rPr>
              <a:t>E-Stamp vs Document Registration: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Comparative analysis of revenue sources.</a:t>
            </a:r>
          </a:p>
          <a:p>
            <a:pPr marL="742950" lvl="1" indent="-285750" algn="l">
              <a:buFont typeface="Arial" panose="020B0604020202020204" pitchFamily="34" charset="0"/>
              <a:buChar char="•"/>
            </a:pPr>
            <a:r>
              <a:rPr lang="en-GB" sz="1200" b="0" i="0" dirty="0">
                <a:solidFill>
                  <a:schemeClr val="tx1"/>
                </a:solidFill>
                <a:effectLst/>
                <a:latin typeface="Söhne"/>
              </a:rPr>
              <a:t>Insights into the impact of e-Stamp implementation.</a:t>
            </a:r>
          </a:p>
          <a:p>
            <a:pPr algn="l">
              <a:buFont typeface="Arial" panose="020B0604020202020204" pitchFamily="34" charset="0"/>
              <a:buChar char="•"/>
            </a:pPr>
            <a:r>
              <a:rPr lang="en-GB" sz="1200" b="1" i="0" dirty="0">
                <a:solidFill>
                  <a:schemeClr val="tx1"/>
                </a:solidFill>
                <a:effectLst/>
                <a:latin typeface="Söhne"/>
              </a:rPr>
              <a:t>Strategic Recommendations: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Suggestions for optimizing stamp registration processes.</a:t>
            </a:r>
          </a:p>
          <a:p>
            <a:pPr marL="742950" lvl="1" indent="-285750" algn="l">
              <a:buFont typeface="Arial" panose="020B0604020202020204" pitchFamily="34" charset="0"/>
              <a:buChar char="•"/>
            </a:pPr>
            <a:r>
              <a:rPr lang="en-GB" sz="1200" b="0" i="0" dirty="0">
                <a:solidFill>
                  <a:schemeClr val="tx1"/>
                </a:solidFill>
                <a:effectLst/>
                <a:latin typeface="Söhne"/>
              </a:rPr>
              <a:t>Identifying areas for improvement and growth.</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Rounded Corners 16" descr="Agenda">
            <a:extLst>
              <a:ext uri="{FF2B5EF4-FFF2-40B4-BE49-F238E27FC236}">
                <a16:creationId xmlns:a16="http://schemas.microsoft.com/office/drawing/2014/main" id="{235E8D17-572E-5FBA-BC69-F9D4D7D3905B}"/>
              </a:ext>
              <a:ext uri="{C183D7F6-B498-43B3-948B-1728B52AA6E4}">
                <adec:decorative xmlns:adec="http://schemas.microsoft.com/office/drawing/2017/decorative" val="0"/>
              </a:ext>
            </a:extLst>
          </p:cNvPr>
          <p:cNvSpPr/>
          <p:nvPr/>
        </p:nvSpPr>
        <p:spPr>
          <a:xfrm>
            <a:off x="2950167" y="2048703"/>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Transportation</a:t>
            </a:r>
          </a:p>
          <a:p>
            <a:pPr algn="l">
              <a:buFont typeface="Arial" panose="020B0604020202020204" pitchFamily="34" charset="0"/>
              <a:buChar char="•"/>
            </a:pPr>
            <a:r>
              <a:rPr lang="en-GB" sz="1200" b="1" i="0" dirty="0">
                <a:solidFill>
                  <a:schemeClr val="tx1"/>
                </a:solidFill>
                <a:effectLst/>
                <a:latin typeface="Söhne"/>
              </a:rPr>
              <a:t>Vehicle Sales Analysis: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Correlation between vehicle sales and specific months/seasons.</a:t>
            </a:r>
          </a:p>
          <a:p>
            <a:pPr marL="742950" lvl="1" indent="-285750" algn="l">
              <a:buFont typeface="Arial" panose="020B0604020202020204" pitchFamily="34" charset="0"/>
              <a:buChar char="•"/>
            </a:pPr>
            <a:r>
              <a:rPr lang="en-GB" sz="1200" b="0" i="0" dirty="0">
                <a:solidFill>
                  <a:schemeClr val="tx1"/>
                </a:solidFill>
                <a:effectLst/>
                <a:latin typeface="Söhne"/>
              </a:rPr>
              <a:t>Insights into fuel-type category preferences.</a:t>
            </a:r>
          </a:p>
          <a:p>
            <a:pPr algn="l">
              <a:buFont typeface="Arial" panose="020B0604020202020204" pitchFamily="34" charset="0"/>
              <a:buChar char="•"/>
            </a:pPr>
            <a:r>
              <a:rPr lang="en-GB" sz="1200" b="1" i="0" dirty="0">
                <a:solidFill>
                  <a:schemeClr val="tx1"/>
                </a:solidFill>
                <a:effectLst/>
                <a:latin typeface="Söhne"/>
              </a:rPr>
              <a:t>District-wise Distribution: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Variation of vehicle classes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districts with specific vehicle preferences.</a:t>
            </a:r>
          </a:p>
          <a:p>
            <a:pPr algn="l">
              <a:buFont typeface="Arial" panose="020B0604020202020204" pitchFamily="34" charset="0"/>
              <a:buChar char="•"/>
            </a:pPr>
            <a:r>
              <a:rPr lang="en-GB" sz="1200" b="1" i="0" dirty="0">
                <a:solidFill>
                  <a:schemeClr val="tx1"/>
                </a:solidFill>
                <a:effectLst/>
                <a:latin typeface="Söhne"/>
              </a:rPr>
              <a:t>Growth Trends: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Top and bottom districts in vehicle sales growth.</a:t>
            </a:r>
          </a:p>
          <a:p>
            <a:pPr marL="742950" lvl="1" indent="-285750" algn="l">
              <a:buFont typeface="Arial" panose="020B0604020202020204" pitchFamily="34" charset="0"/>
              <a:buChar char="•"/>
            </a:pPr>
            <a:r>
              <a:rPr lang="en-GB" sz="1200" b="0" i="0" dirty="0">
                <a:solidFill>
                  <a:schemeClr val="tx1"/>
                </a:solidFill>
                <a:effectLst/>
                <a:latin typeface="Söhne"/>
              </a:rPr>
              <a:t>Analysis of petrol, diesel, and electric vehicle trends.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8" name="Rectangle: Rounded Corners 17" descr="Agenda">
            <a:extLst>
              <a:ext uri="{FF2B5EF4-FFF2-40B4-BE49-F238E27FC236}">
                <a16:creationId xmlns:a16="http://schemas.microsoft.com/office/drawing/2014/main" id="{CF482BF2-6609-DE10-18B0-EC2176E272C8}"/>
              </a:ext>
              <a:ext uri="{C183D7F6-B498-43B3-948B-1728B52AA6E4}">
                <adec:decorative xmlns:adec="http://schemas.microsoft.com/office/drawing/2017/decorative" val="0"/>
              </a:ext>
            </a:extLst>
          </p:cNvPr>
          <p:cNvSpPr/>
          <p:nvPr/>
        </p:nvSpPr>
        <p:spPr>
          <a:xfrm>
            <a:off x="5795902"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Ts-</a:t>
            </a:r>
            <a:r>
              <a:rPr lang="en-GB" b="1" i="0" dirty="0" err="1">
                <a:solidFill>
                  <a:schemeClr val="tx1"/>
                </a:solidFill>
                <a:effectLst/>
                <a:latin typeface="Söhne"/>
              </a:rPr>
              <a:t>Ipass</a:t>
            </a:r>
            <a:endParaRPr lang="en-GB" b="1" i="0" dirty="0">
              <a:solidFill>
                <a:schemeClr val="tx1"/>
              </a:solidFill>
              <a:effectLst/>
              <a:latin typeface="Söhne"/>
            </a:endParaRPr>
          </a:p>
          <a:p>
            <a:pPr algn="l">
              <a:buFont typeface="Arial" panose="020B0604020202020204" pitchFamily="34" charset="0"/>
              <a:buChar char="•"/>
            </a:pPr>
            <a:r>
              <a:rPr lang="en-GB" sz="1200" b="1" i="0" dirty="0">
                <a:solidFill>
                  <a:schemeClr val="tx1"/>
                </a:solidFill>
                <a:effectLst/>
                <a:latin typeface="Söhne"/>
              </a:rPr>
              <a:t>Investment Insights: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Identification of top sectors with significant investments.</a:t>
            </a:r>
          </a:p>
          <a:p>
            <a:pPr marL="742950" lvl="1" indent="-285750" algn="l">
              <a:buFont typeface="Arial" panose="020B0604020202020204" pitchFamily="34" charset="0"/>
              <a:buChar char="•"/>
            </a:pPr>
            <a:r>
              <a:rPr lang="en-GB" sz="1200" b="0" i="0" dirty="0">
                <a:solidFill>
                  <a:schemeClr val="tx1"/>
                </a:solidFill>
                <a:effectLst/>
                <a:latin typeface="Söhne"/>
              </a:rPr>
              <a:t>Analysis of district-wise investment attraction.</a:t>
            </a:r>
          </a:p>
          <a:p>
            <a:pPr algn="l">
              <a:buFont typeface="Arial" panose="020B0604020202020204" pitchFamily="34" charset="0"/>
              <a:buChar char="•"/>
            </a:pPr>
            <a:r>
              <a:rPr lang="en-GB" sz="1200" b="1" i="0" dirty="0">
                <a:solidFill>
                  <a:schemeClr val="tx1"/>
                </a:solidFill>
                <a:effectLst/>
                <a:latin typeface="Söhne"/>
              </a:rPr>
              <a:t>Relationship Exploration: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Study of the correlation between investments, vehicle sales, and stamp revenues.</a:t>
            </a:r>
          </a:p>
          <a:p>
            <a:pPr marL="742950" lvl="1" indent="-285750" algn="l">
              <a:buFont typeface="Arial" panose="020B0604020202020204" pitchFamily="34" charset="0"/>
              <a:buChar char="•"/>
            </a:pPr>
            <a:r>
              <a:rPr lang="en-GB" sz="1200" b="0" i="0" dirty="0">
                <a:solidFill>
                  <a:schemeClr val="tx1"/>
                </a:solidFill>
                <a:effectLst/>
                <a:latin typeface="Söhne"/>
              </a:rPr>
              <a:t>Insights into district and sector-specific trends.</a:t>
            </a:r>
          </a:p>
          <a:p>
            <a:pPr algn="l">
              <a:buFont typeface="Arial" panose="020B0604020202020204" pitchFamily="34" charset="0"/>
              <a:buChar char="•"/>
            </a:pPr>
            <a:r>
              <a:rPr lang="en-GB" sz="1200" b="1" i="0" dirty="0">
                <a:solidFill>
                  <a:schemeClr val="tx1"/>
                </a:solidFill>
                <a:effectLst/>
                <a:latin typeface="Söhne"/>
              </a:rPr>
              <a:t>Seasonal Patterns: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investment trends across different months/seasons.</a:t>
            </a:r>
          </a:p>
          <a:p>
            <a:pPr marL="742950" lvl="1" indent="-285750" algn="l">
              <a:buFont typeface="Arial" panose="020B0604020202020204" pitchFamily="34" charset="0"/>
              <a:buChar char="•"/>
            </a:pPr>
            <a:r>
              <a:rPr lang="en-GB" sz="1200" b="0" i="0" dirty="0">
                <a:solidFill>
                  <a:schemeClr val="tx1"/>
                </a:solidFill>
                <a:effectLst/>
                <a:latin typeface="Söhne"/>
              </a:rPr>
              <a:t>Identification of sectors with cyclic investment patterns.</a:t>
            </a:r>
          </a:p>
          <a:p>
            <a:pPr algn="ctr"/>
            <a:endParaRPr lang="en-GB"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578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56A0E-B42D-B7B0-81CB-48F874D7B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BB80EE4C-70DF-4D9F-FE2C-499EB3337EE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map of a state with several states&#10;&#10;Description automatically generated">
            <a:extLst>
              <a:ext uri="{FF2B5EF4-FFF2-40B4-BE49-F238E27FC236}">
                <a16:creationId xmlns:a16="http://schemas.microsoft.com/office/drawing/2014/main" id="{CDC4FA90-BFC0-FC8F-B3D0-58E691601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50" y="895311"/>
            <a:ext cx="2981325" cy="2867103"/>
          </a:xfrm>
          <a:prstGeom prst="rect">
            <a:avLst/>
          </a:prstGeom>
        </p:spPr>
      </p:pic>
      <p:pic>
        <p:nvPicPr>
          <p:cNvPr id="7" name="Picture 6" descr="A screenshot of a cellphone&#10;&#10;Description automatically generated">
            <a:extLst>
              <a:ext uri="{FF2B5EF4-FFF2-40B4-BE49-F238E27FC236}">
                <a16:creationId xmlns:a16="http://schemas.microsoft.com/office/drawing/2014/main" id="{7FE3BB0C-BFCA-5748-65AD-706946044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871581"/>
            <a:ext cx="2838450" cy="2986419"/>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D307351B-E724-BF73-2A56-5C692B0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 y="895311"/>
            <a:ext cx="6429375" cy="2867103"/>
          </a:xfrm>
          <a:prstGeom prst="rect">
            <a:avLst/>
          </a:prstGeom>
        </p:spPr>
      </p:pic>
      <p:sp>
        <p:nvSpPr>
          <p:cNvPr id="10" name="Rectangle: Rounded Corners 9">
            <a:extLst>
              <a:ext uri="{FF2B5EF4-FFF2-40B4-BE49-F238E27FC236}">
                <a16:creationId xmlns:a16="http://schemas.microsoft.com/office/drawing/2014/main" id="{5A2980DD-DF21-A3F1-FA4F-9732ABFA8F44}"/>
              </a:ext>
            </a:extLst>
          </p:cNvPr>
          <p:cNvSpPr/>
          <p:nvPr/>
        </p:nvSpPr>
        <p:spPr>
          <a:xfrm>
            <a:off x="6619875" y="895311"/>
            <a:ext cx="2457451" cy="28671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chemeClr val="tx1"/>
                </a:solidFill>
              </a:rPr>
              <a:t>Top 3 Districts Most Significant Investments FY 2022</a:t>
            </a:r>
          </a:p>
          <a:p>
            <a:endParaRPr lang="en-GB" sz="1400" dirty="0">
              <a:solidFill>
                <a:schemeClr val="tx1"/>
              </a:solidFill>
            </a:endParaRPr>
          </a:p>
          <a:p>
            <a:endParaRPr lang="en-GB" sz="1400" b="1" dirty="0">
              <a:solidFill>
                <a:schemeClr val="tx1"/>
              </a:solidFill>
            </a:endParaRP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Rangareddy</a:t>
            </a:r>
            <a:r>
              <a:rPr lang="en-GB" sz="1400" b="1" dirty="0">
                <a:solidFill>
                  <a:schemeClr val="tx1"/>
                </a:solidFill>
              </a:rPr>
              <a:t>: ₹42,706.35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Sangareddy</a:t>
            </a:r>
            <a:r>
              <a:rPr lang="en-GB" sz="1400" b="1" dirty="0">
                <a:solidFill>
                  <a:schemeClr val="tx1"/>
                </a:solidFill>
              </a:rPr>
              <a:t>: ₹12,366.87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Medchal_Malkajgiri</a:t>
            </a:r>
            <a:r>
              <a:rPr lang="en-GB" sz="1400" b="1" dirty="0">
                <a:solidFill>
                  <a:schemeClr val="tx1"/>
                </a:solidFill>
              </a:rPr>
              <a:t>:  ₹10,394.57 crores</a:t>
            </a:r>
          </a:p>
          <a:p>
            <a:endParaRPr lang="en-GB" sz="1200" dirty="0">
              <a:solidFill>
                <a:schemeClr val="tx1"/>
              </a:solidFill>
              <a:effectLst/>
            </a:endParaRPr>
          </a:p>
        </p:txBody>
      </p:sp>
      <p:sp>
        <p:nvSpPr>
          <p:cNvPr id="11" name="Rectangle: Rounded Corners 10">
            <a:extLst>
              <a:ext uri="{FF2B5EF4-FFF2-40B4-BE49-F238E27FC236}">
                <a16:creationId xmlns:a16="http://schemas.microsoft.com/office/drawing/2014/main" id="{F969A4E5-49DF-3E61-5560-1DFE756FF2E5}"/>
              </a:ext>
            </a:extLst>
          </p:cNvPr>
          <p:cNvSpPr/>
          <p:nvPr/>
        </p:nvSpPr>
        <p:spPr>
          <a:xfrm>
            <a:off x="3028950" y="3871581"/>
            <a:ext cx="9077325" cy="29051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Factors That Might Have Led to Substantial Investments in These Districts:</a:t>
            </a:r>
            <a:endParaRPr lang="en-GB" sz="1400" u="sng" dirty="0">
              <a:solidFill>
                <a:schemeClr val="tx1"/>
              </a:solidFill>
            </a:endParaRPr>
          </a:p>
          <a:p>
            <a:endParaRPr lang="en-GB" sz="1200" dirty="0">
              <a:solidFill>
                <a:schemeClr val="tx1"/>
              </a:solidFill>
            </a:endParaRPr>
          </a:p>
          <a:p>
            <a:r>
              <a:rPr lang="en-GB" sz="1200" b="1" dirty="0">
                <a:solidFill>
                  <a:schemeClr val="tx1"/>
                </a:solidFill>
              </a:rPr>
              <a:t>Infrastructure &amp; Connectivity:</a:t>
            </a:r>
            <a:r>
              <a:rPr lang="en-GB" sz="1200" dirty="0">
                <a:solidFill>
                  <a:schemeClr val="tx1"/>
                </a:solidFill>
              </a:rPr>
              <a:t> Districts with well-developed infrastructure, including roads, railways, and airports, tend to attract more investments.</a:t>
            </a:r>
          </a:p>
          <a:p>
            <a:endParaRPr lang="en-GB" sz="1200" dirty="0">
              <a:solidFill>
                <a:schemeClr val="tx1"/>
              </a:solidFill>
            </a:endParaRPr>
          </a:p>
          <a:p>
            <a:r>
              <a:rPr lang="en-GB" sz="1200" b="1" dirty="0">
                <a:solidFill>
                  <a:schemeClr val="tx1"/>
                </a:solidFill>
              </a:rPr>
              <a:t>Proximity to Urban Centres:</a:t>
            </a:r>
            <a:r>
              <a:rPr lang="en-GB" sz="1200" dirty="0">
                <a:solidFill>
                  <a:schemeClr val="tx1"/>
                </a:solidFill>
              </a:rPr>
              <a:t> Districts close to major cities or business hubs can attract more investments due to easy access to markets and skilled labour.</a:t>
            </a:r>
          </a:p>
          <a:p>
            <a:endParaRPr lang="en-GB" sz="1200" dirty="0">
              <a:solidFill>
                <a:schemeClr val="tx1"/>
              </a:solidFill>
            </a:endParaRPr>
          </a:p>
          <a:p>
            <a:r>
              <a:rPr lang="en-GB" sz="1200" b="1" dirty="0">
                <a:solidFill>
                  <a:schemeClr val="tx1"/>
                </a:solidFill>
              </a:rPr>
              <a:t>Government Policies:</a:t>
            </a:r>
            <a:r>
              <a:rPr lang="en-GB" sz="1200" dirty="0">
                <a:solidFill>
                  <a:schemeClr val="tx1"/>
                </a:solidFill>
              </a:rPr>
              <a:t> Favourable government policies, incentives, and ease of doing business can play a significant role in attracting investments.</a:t>
            </a:r>
          </a:p>
          <a:p>
            <a:endParaRPr lang="en-GB" sz="1200" dirty="0">
              <a:solidFill>
                <a:schemeClr val="tx1"/>
              </a:solidFill>
            </a:endParaRPr>
          </a:p>
          <a:p>
            <a:r>
              <a:rPr lang="en-GB" sz="1200" b="1" dirty="0">
                <a:solidFill>
                  <a:schemeClr val="tx1"/>
                </a:solidFill>
              </a:rPr>
              <a:t>Availability of Resources:</a:t>
            </a:r>
            <a:r>
              <a:rPr lang="en-GB" sz="1200" dirty="0">
                <a:solidFill>
                  <a:schemeClr val="tx1"/>
                </a:solidFill>
              </a:rPr>
              <a:t> The availability of natural resources, raw materials, or a skilled workforce can be a factor.</a:t>
            </a:r>
          </a:p>
          <a:p>
            <a:endParaRPr lang="en-GB" sz="1200" dirty="0">
              <a:solidFill>
                <a:schemeClr val="tx1"/>
              </a:solidFill>
            </a:endParaRPr>
          </a:p>
          <a:p>
            <a:r>
              <a:rPr lang="en-GB" sz="1200" b="1" dirty="0">
                <a:solidFill>
                  <a:schemeClr val="tx1"/>
                </a:solidFill>
              </a:rPr>
              <a:t>Existing Industries:</a:t>
            </a:r>
            <a:r>
              <a:rPr lang="en-GB" sz="1200" dirty="0">
                <a:solidFill>
                  <a:schemeClr val="tx1"/>
                </a:solidFill>
              </a:rPr>
              <a:t> The presence of established industries can attract ancillary units or service providers leading to more investments.</a:t>
            </a:r>
          </a:p>
        </p:txBody>
      </p:sp>
    </p:spTree>
    <p:extLst>
      <p:ext uri="{BB962C8B-B14F-4D97-AF65-F5344CB8AC3E}">
        <p14:creationId xmlns:p14="http://schemas.microsoft.com/office/powerpoint/2010/main" val="13140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1B528C-344A-D9C2-5EED-55678F358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CD5F0F66-9606-8010-1735-43CCECD57E2E}"/>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graph with text overlay&#10;&#10;Description automatically generated">
            <a:extLst>
              <a:ext uri="{FF2B5EF4-FFF2-40B4-BE49-F238E27FC236}">
                <a16:creationId xmlns:a16="http://schemas.microsoft.com/office/drawing/2014/main" id="{562E96BC-1ABE-57F5-775B-FC35BA50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1050"/>
            <a:ext cx="5457825" cy="6076950"/>
          </a:xfrm>
          <a:prstGeom prst="rect">
            <a:avLst/>
          </a:prstGeom>
        </p:spPr>
      </p:pic>
      <p:sp>
        <p:nvSpPr>
          <p:cNvPr id="6" name="Rectangle: Rounded Corners 5">
            <a:extLst>
              <a:ext uri="{FF2B5EF4-FFF2-40B4-BE49-F238E27FC236}">
                <a16:creationId xmlns:a16="http://schemas.microsoft.com/office/drawing/2014/main" id="{B569E727-AA9D-16A2-221C-DF4E20C29E3E}"/>
              </a:ext>
            </a:extLst>
          </p:cNvPr>
          <p:cNvSpPr/>
          <p:nvPr/>
        </p:nvSpPr>
        <p:spPr>
          <a:xfrm>
            <a:off x="5524500" y="781051"/>
            <a:ext cx="6581775" cy="5995656"/>
          </a:xfrm>
          <a:prstGeom prst="roundRect">
            <a:avLst>
              <a:gd name="adj" fmla="val 1921"/>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200" b="1" u="sng" dirty="0">
              <a:solidFill>
                <a:schemeClr val="tx1"/>
              </a:solidFill>
            </a:endParaRPr>
          </a:p>
          <a:p>
            <a:r>
              <a:rPr lang="en-GB" sz="1400" b="1" u="sng" dirty="0">
                <a:solidFill>
                  <a:schemeClr val="tx1"/>
                </a:solidFill>
              </a:rPr>
              <a:t>Factors That Might Have Led to Substantial Investments in These Districts:</a:t>
            </a:r>
            <a:endParaRPr lang="en-GB" sz="1400" u="sng" dirty="0">
              <a:solidFill>
                <a:schemeClr val="tx1"/>
              </a:solidFill>
            </a:endParaRPr>
          </a:p>
          <a:p>
            <a:pPr marL="171450" indent="-171450">
              <a:buFont typeface="Wingdings" panose="05000000000000000000" pitchFamily="2" charset="2"/>
              <a:buChar char="§"/>
            </a:pPr>
            <a:endParaRPr lang="en-GB" sz="1200" b="1" dirty="0">
              <a:solidFill>
                <a:schemeClr val="tx1"/>
              </a:solidFill>
            </a:endParaRPr>
          </a:p>
          <a:p>
            <a:pPr marL="171450" indent="-171450">
              <a:buFont typeface="Wingdings" panose="05000000000000000000" pitchFamily="2" charset="2"/>
              <a:buChar char="§"/>
            </a:pPr>
            <a:r>
              <a:rPr lang="en-GB" sz="1200" b="1" dirty="0">
                <a:solidFill>
                  <a:schemeClr val="tx1"/>
                </a:solidFill>
              </a:rPr>
              <a:t>Proximity to Hyderabad:</a:t>
            </a:r>
          </a:p>
          <a:p>
            <a:r>
              <a:rPr lang="en-GB" sz="1200" dirty="0">
                <a:solidFill>
                  <a:schemeClr val="tx1"/>
                </a:solidFill>
              </a:rPr>
              <a:t>Nearby districts leverage Hyderabad’s business ecosystem and avoid urban congestion, facilitating easy expansion.</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Infrastructure &amp; Connectivity:</a:t>
            </a:r>
          </a:p>
          <a:p>
            <a:r>
              <a:rPr lang="en-GB" sz="1200" dirty="0">
                <a:solidFill>
                  <a:schemeClr val="tx1"/>
                </a:solidFill>
              </a:rPr>
              <a:t>The presence of the Rajiv Gandhi International Airport and well-connected road and rail networks enhance transportation and business activities.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Skilled Workforce:</a:t>
            </a:r>
          </a:p>
          <a:p>
            <a:r>
              <a:rPr lang="en-GB" sz="1200" dirty="0">
                <a:solidFill>
                  <a:schemeClr val="tx1"/>
                </a:solidFill>
              </a:rPr>
              <a:t>Companies access a rich talent pool and training </a:t>
            </a:r>
            <a:r>
              <a:rPr lang="en-GB" sz="1200" dirty="0" err="1">
                <a:solidFill>
                  <a:schemeClr val="tx1"/>
                </a:solidFill>
              </a:rPr>
              <a:t>centers</a:t>
            </a:r>
            <a:r>
              <a:rPr lang="en-GB" sz="1200" dirty="0">
                <a:solidFill>
                  <a:schemeClr val="tx1"/>
                </a:solidFill>
              </a:rPr>
              <a:t>, ensuring workforce competence and growth.</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Real Estate &amp; Development:</a:t>
            </a:r>
          </a:p>
          <a:p>
            <a:r>
              <a:rPr lang="en-GB" sz="1200" dirty="0">
                <a:solidFill>
                  <a:schemeClr val="tx1"/>
                </a:solidFill>
              </a:rPr>
              <a:t>Ample space at competitive rates and the existence of integrated townships and SEZs cater to diverse industries.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Government Initiatives:</a:t>
            </a:r>
          </a:p>
          <a:p>
            <a:r>
              <a:rPr lang="en-GB" sz="1200" dirty="0">
                <a:solidFill>
                  <a:schemeClr val="tx1"/>
                </a:solidFill>
              </a:rPr>
              <a:t>Investor-friendly policies and simplified business regulations boost the investment climate.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Cluster Development:</a:t>
            </a:r>
          </a:p>
          <a:p>
            <a:r>
              <a:rPr lang="en-GB" sz="1200" dirty="0">
                <a:solidFill>
                  <a:schemeClr val="tx1"/>
                </a:solidFill>
              </a:rPr>
              <a:t>Industry-specific clusters, like IT and Pharma, attract similar businesses due to shared resources and knowledge.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Quality of Life:</a:t>
            </a:r>
          </a:p>
          <a:p>
            <a:r>
              <a:rPr lang="en-GB" sz="1200" dirty="0">
                <a:solidFill>
                  <a:schemeClr val="tx1"/>
                </a:solidFill>
              </a:rPr>
              <a:t>A blend of urban amenities and peaceful living attracts both employees and employers.</a:t>
            </a:r>
          </a:p>
          <a:p>
            <a:endParaRPr lang="en-GB" sz="1200" dirty="0">
              <a:solidFill>
                <a:schemeClr val="tx1"/>
              </a:solidFill>
            </a:endParaRPr>
          </a:p>
          <a:p>
            <a:r>
              <a:rPr lang="en-GB" sz="1200" b="1" dirty="0">
                <a:solidFill>
                  <a:schemeClr val="tx1"/>
                </a:solidFill>
              </a:rPr>
              <a:t>Conclusion:</a:t>
            </a:r>
          </a:p>
          <a:p>
            <a:r>
              <a:rPr lang="en-GB" sz="1200" dirty="0" err="1">
                <a:solidFill>
                  <a:schemeClr val="tx1"/>
                </a:solidFill>
              </a:rPr>
              <a:t>Rangareddy</a:t>
            </a:r>
            <a:r>
              <a:rPr lang="en-GB" sz="1200" dirty="0">
                <a:solidFill>
                  <a:schemeClr val="tx1"/>
                </a:solidFill>
              </a:rPr>
              <a:t>, </a:t>
            </a:r>
            <a:r>
              <a:rPr lang="en-GB" sz="1200" dirty="0" err="1">
                <a:solidFill>
                  <a:schemeClr val="tx1"/>
                </a:solidFill>
              </a:rPr>
              <a:t>Sangareddy</a:t>
            </a:r>
            <a:r>
              <a:rPr lang="en-GB" sz="1200" dirty="0">
                <a:solidFill>
                  <a:schemeClr val="tx1"/>
                </a:solidFill>
              </a:rPr>
              <a:t>, and </a:t>
            </a:r>
            <a:r>
              <a:rPr lang="en-GB" sz="1200" dirty="0" err="1">
                <a:solidFill>
                  <a:schemeClr val="tx1"/>
                </a:solidFill>
              </a:rPr>
              <a:t>Medchal_Malkajgiri</a:t>
            </a:r>
            <a:r>
              <a:rPr lang="en-GB" sz="1200" dirty="0">
                <a:solidFill>
                  <a:schemeClr val="tx1"/>
                </a:solidFill>
              </a:rPr>
              <a:t> are investment hubs due to their strategic location, infrastructure, skilled workforce, and supportive policies, offering a balanced and attractive investment environment.</a:t>
            </a:r>
          </a:p>
          <a:p>
            <a:br>
              <a:rPr lang="en-GB" sz="1200" dirty="0">
                <a:solidFill>
                  <a:schemeClr val="tx1"/>
                </a:solidFill>
              </a:rPr>
            </a:br>
            <a:endParaRPr lang="en-GB" sz="1200" dirty="0">
              <a:solidFill>
                <a:schemeClr val="tx1"/>
              </a:solidFill>
            </a:endParaRPr>
          </a:p>
        </p:txBody>
      </p:sp>
    </p:spTree>
    <p:extLst>
      <p:ext uri="{BB962C8B-B14F-4D97-AF65-F5344CB8AC3E}">
        <p14:creationId xmlns:p14="http://schemas.microsoft.com/office/powerpoint/2010/main" val="19508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D677C7-6EC5-4249-607F-E030355A2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6F6A681-2522-514C-7D41-2B629A2D6E4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Sectors with Substantial Investment in Multiple Districts FY  2021 - 2022</a:t>
            </a:r>
          </a:p>
        </p:txBody>
      </p:sp>
      <p:sp>
        <p:nvSpPr>
          <p:cNvPr id="4" name="Rectangle: Rounded Corners 3">
            <a:extLst>
              <a:ext uri="{FF2B5EF4-FFF2-40B4-BE49-F238E27FC236}">
                <a16:creationId xmlns:a16="http://schemas.microsoft.com/office/drawing/2014/main" id="{A2D4DFE3-7A05-58CE-97E1-5CF0B902E990}"/>
              </a:ext>
            </a:extLst>
          </p:cNvPr>
          <p:cNvSpPr/>
          <p:nvPr/>
        </p:nvSpPr>
        <p:spPr>
          <a:xfrm>
            <a:off x="85724" y="771524"/>
            <a:ext cx="12106275" cy="475585"/>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rgbClr val="720026"/>
                </a:solidFill>
                <a:effectLst/>
              </a:rPr>
              <a:t>Methodology:</a:t>
            </a:r>
            <a:r>
              <a:rPr lang="en-GB" sz="1400" u="sng" dirty="0"/>
              <a:t> </a:t>
            </a:r>
            <a:r>
              <a:rPr lang="en-GB" sz="1400" b="1" dirty="0">
                <a:solidFill>
                  <a:srgbClr val="720026"/>
                </a:solidFill>
                <a:effectLst/>
              </a:rPr>
              <a:t>I used the 75th percentile as a threshold to determine substantial investments for various sectors and then identified the top districts contributing to these investments.</a:t>
            </a:r>
            <a:endParaRPr lang="en-GB" sz="1400" dirty="0">
              <a:effectLst/>
            </a:endParaRPr>
          </a:p>
        </p:txBody>
      </p:sp>
      <p:pic>
        <p:nvPicPr>
          <p:cNvPr id="6" name="Picture 5" descr="A screenshot of a computer&#10;&#10;Description automatically generated">
            <a:extLst>
              <a:ext uri="{FF2B5EF4-FFF2-40B4-BE49-F238E27FC236}">
                <a16:creationId xmlns:a16="http://schemas.microsoft.com/office/drawing/2014/main" id="{B799BD80-0A83-6F40-5F51-4FC506074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275" y="1313784"/>
            <a:ext cx="5800725" cy="2581942"/>
          </a:xfrm>
          <a:prstGeom prst="rect">
            <a:avLst/>
          </a:prstGeom>
        </p:spPr>
      </p:pic>
      <p:pic>
        <p:nvPicPr>
          <p:cNvPr id="8" name="Picture 7" descr="A graph with different colored bars&#10;&#10;Description automatically generated with medium confidence">
            <a:extLst>
              <a:ext uri="{FF2B5EF4-FFF2-40B4-BE49-F238E27FC236}">
                <a16:creationId xmlns:a16="http://schemas.microsoft.com/office/drawing/2014/main" id="{DBF1208C-70EC-FF64-2CCF-8CDADB6F0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 y="1313783"/>
            <a:ext cx="6305551" cy="2581942"/>
          </a:xfrm>
          <a:prstGeom prst="rect">
            <a:avLst/>
          </a:prstGeom>
        </p:spPr>
      </p:pic>
      <p:sp>
        <p:nvSpPr>
          <p:cNvPr id="9" name="Rectangle: Rounded Corners 8">
            <a:extLst>
              <a:ext uri="{FF2B5EF4-FFF2-40B4-BE49-F238E27FC236}">
                <a16:creationId xmlns:a16="http://schemas.microsoft.com/office/drawing/2014/main" id="{C5DE8B61-639D-4F31-CD58-4A95700E7771}"/>
              </a:ext>
            </a:extLst>
          </p:cNvPr>
          <p:cNvSpPr/>
          <p:nvPr/>
        </p:nvSpPr>
        <p:spPr>
          <a:xfrm>
            <a:off x="85725" y="3962399"/>
            <a:ext cx="619125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Urban demand influences the food processing sector in districts close to Hyderabad. Agricultural districts emphasize the value addition to farm produce.</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Investments in certain districts are attributed to the availability of raw materials and proximity to urban </a:t>
            </a:r>
            <a:r>
              <a:rPr lang="en-GB" sz="1400" dirty="0" err="1">
                <a:solidFill>
                  <a:schemeClr val="tx1"/>
                </a:solidFill>
              </a:rPr>
              <a:t>centers</a:t>
            </a:r>
            <a:r>
              <a:rPr lang="en-GB" sz="1400" dirty="0">
                <a:solidFill>
                  <a:schemeClr val="tx1"/>
                </a:solidFill>
              </a:rPr>
              <a:t> and infrastructure projects.</a:t>
            </a:r>
          </a:p>
          <a:p>
            <a:endParaRPr lang="en-GB" sz="1400" dirty="0">
              <a:solidFill>
                <a:schemeClr val="tx1"/>
              </a:solidFill>
            </a:endParaRPr>
          </a:p>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The sector is driven by the need to preserve agricultural output and reduce losses, with strong agricultural districts leading and urban </a:t>
            </a:r>
            <a:r>
              <a:rPr lang="en-GB" sz="1400" dirty="0" err="1">
                <a:solidFill>
                  <a:schemeClr val="tx1"/>
                </a:solidFill>
              </a:rPr>
              <a:t>centers</a:t>
            </a:r>
            <a:r>
              <a:rPr lang="en-GB" sz="1400" dirty="0">
                <a:solidFill>
                  <a:schemeClr val="tx1"/>
                </a:solidFill>
              </a:rPr>
              <a:t> enhancing supply chains.</a:t>
            </a:r>
          </a:p>
        </p:txBody>
      </p:sp>
      <p:sp>
        <p:nvSpPr>
          <p:cNvPr id="10" name="Rectangle: Rounded Corners 9">
            <a:extLst>
              <a:ext uri="{FF2B5EF4-FFF2-40B4-BE49-F238E27FC236}">
                <a16:creationId xmlns:a16="http://schemas.microsoft.com/office/drawing/2014/main" id="{FCAD9BCF-2F8D-1EDA-CAC5-C319F6357EE6}"/>
              </a:ext>
            </a:extLst>
          </p:cNvPr>
          <p:cNvSpPr/>
          <p:nvPr/>
        </p:nvSpPr>
        <p:spPr>
          <a:xfrm>
            <a:off x="6391275" y="3962399"/>
            <a:ext cx="571500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Investment is influenced by the availability of clean water and agricultural produce, coupled with growing urban demand for packaged beverages.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Natural reserves and construction demand in urbanizing areas are key drivers for investments in this industry.</a:t>
            </a:r>
          </a:p>
          <a:p>
            <a:endParaRPr lang="en-GB" sz="1400" dirty="0">
              <a:solidFill>
                <a:schemeClr val="tx1"/>
              </a:solidFill>
            </a:endParaRPr>
          </a:p>
          <a:p>
            <a:r>
              <a:rPr lang="en-GB" sz="1600" b="1" u="sng" dirty="0">
                <a:solidFill>
                  <a:schemeClr val="tx1"/>
                </a:solidFill>
              </a:rPr>
              <a:t>Conclusions:</a:t>
            </a:r>
            <a:endParaRPr lang="en-GB" sz="1600" u="sng" dirty="0">
              <a:solidFill>
                <a:schemeClr val="tx1"/>
              </a:solidFill>
            </a:endParaRPr>
          </a:p>
          <a:p>
            <a:r>
              <a:rPr lang="en-GB" sz="1400" b="1" dirty="0">
                <a:solidFill>
                  <a:schemeClr val="tx1"/>
                </a:solidFill>
              </a:rPr>
              <a:t>Investment trends are shaped by natural resource availability, urban proximity, and agricultural output. Each district's unique blend of these factors dictates its industrial attraction and growth trajectory.</a:t>
            </a:r>
          </a:p>
        </p:txBody>
      </p:sp>
    </p:spTree>
    <p:extLst>
      <p:ext uri="{BB962C8B-B14F-4D97-AF65-F5344CB8AC3E}">
        <p14:creationId xmlns:p14="http://schemas.microsoft.com/office/powerpoint/2010/main" val="316811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A890DE-D5D4-8B03-97AD-9D94FF94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77392EC6-5687-60D1-0FA0-A1B89EB69B19}"/>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8AE6CA5F-7C3B-73C0-865A-7F763E449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4850"/>
            <a:ext cx="6096000" cy="2724150"/>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0F22BCB7-B119-7AA6-33D5-112E1BC48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352" y="704849"/>
            <a:ext cx="5897636" cy="2724149"/>
          </a:xfrm>
          <a:prstGeom prst="rect">
            <a:avLst/>
          </a:prstGeom>
        </p:spPr>
      </p:pic>
      <p:sp>
        <p:nvSpPr>
          <p:cNvPr id="8" name="Rectangle: Rounded Corners 7">
            <a:extLst>
              <a:ext uri="{FF2B5EF4-FFF2-40B4-BE49-F238E27FC236}">
                <a16:creationId xmlns:a16="http://schemas.microsoft.com/office/drawing/2014/main" id="{61262875-7B66-2086-DA73-277BE4AC26FF}"/>
              </a:ext>
            </a:extLst>
          </p:cNvPr>
          <p:cNvSpPr/>
          <p:nvPr/>
        </p:nvSpPr>
        <p:spPr>
          <a:xfrm>
            <a:off x="85725" y="3510294"/>
            <a:ext cx="6191250"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Peak Investment Months: March, June</a:t>
            </a:r>
          </a:p>
          <a:p>
            <a:r>
              <a:rPr lang="en-GB" sz="1400" dirty="0">
                <a:solidFill>
                  <a:schemeClr val="tx1"/>
                </a:solidFill>
              </a:rPr>
              <a:t>Reason: Aligns with the agricultural calendar, where investments are likely timed with planting or harvesting periods.</a:t>
            </a:r>
          </a:p>
          <a:p>
            <a:endParaRPr lang="en-GB" sz="1400" dirty="0">
              <a:solidFill>
                <a:schemeClr val="tx1"/>
              </a:solidFill>
            </a:endParaRPr>
          </a:p>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Peak Investment Months: January, February, November</a:t>
            </a:r>
          </a:p>
          <a:p>
            <a:r>
              <a:rPr lang="en-GB" sz="1400" dirty="0">
                <a:solidFill>
                  <a:schemeClr val="tx1"/>
                </a:solidFill>
              </a:rPr>
              <a:t>Reason: Peaks potentially correlate with summer demand ramp-ups and festive seasons at the year-end.</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Peak Investment Months: June, August</a:t>
            </a:r>
          </a:p>
          <a:p>
            <a:r>
              <a:rPr lang="en-GB" sz="1400" dirty="0">
                <a:solidFill>
                  <a:schemeClr val="tx1"/>
                </a:solidFill>
              </a:rPr>
              <a:t>Reason: These peaks may be tied to increased construction activities during these periods.</a:t>
            </a:r>
          </a:p>
        </p:txBody>
      </p:sp>
      <p:sp>
        <p:nvSpPr>
          <p:cNvPr id="9" name="Rectangle: Rounded Corners 8">
            <a:extLst>
              <a:ext uri="{FF2B5EF4-FFF2-40B4-BE49-F238E27FC236}">
                <a16:creationId xmlns:a16="http://schemas.microsoft.com/office/drawing/2014/main" id="{B511E6CA-722E-D102-1228-8D580BA427B4}"/>
              </a:ext>
            </a:extLst>
          </p:cNvPr>
          <p:cNvSpPr/>
          <p:nvPr/>
        </p:nvSpPr>
        <p:spPr>
          <a:xfrm>
            <a:off x="6294362" y="3510293"/>
            <a:ext cx="5897637"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Electrical and Electronic Products:</a:t>
            </a:r>
            <a:endParaRPr lang="en-GB" sz="1400" u="sng" dirty="0">
              <a:solidFill>
                <a:schemeClr val="tx1"/>
              </a:solidFill>
            </a:endParaRPr>
          </a:p>
          <a:p>
            <a:r>
              <a:rPr lang="en-GB" sz="1400" dirty="0">
                <a:solidFill>
                  <a:schemeClr val="tx1"/>
                </a:solidFill>
              </a:rPr>
              <a:t>Peak Investment Months: January, July</a:t>
            </a:r>
          </a:p>
          <a:p>
            <a:r>
              <a:rPr lang="en-GB" sz="1400" dirty="0">
                <a:solidFill>
                  <a:schemeClr val="tx1"/>
                </a:solidFill>
              </a:rPr>
              <a:t>Reason: These months could mark the release cycles for new products or technology upgrades.</a:t>
            </a:r>
          </a:p>
          <a:p>
            <a:endParaRPr lang="en-GB" sz="1400" dirty="0">
              <a:solidFill>
                <a:schemeClr val="tx1"/>
              </a:solidFill>
            </a:endParaRPr>
          </a:p>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Peak Investment Months: March, September, November, December</a:t>
            </a:r>
          </a:p>
          <a:p>
            <a:r>
              <a:rPr lang="en-GB" sz="1400" dirty="0">
                <a:solidFill>
                  <a:schemeClr val="tx1"/>
                </a:solidFill>
              </a:rPr>
              <a:t>Reason: Peaks might be timed with agricultural harvest seasons and end-of-year holiday demands.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Peak Investment Months: May, June, October</a:t>
            </a:r>
          </a:p>
          <a:p>
            <a:r>
              <a:rPr lang="en-GB" sz="1400" dirty="0">
                <a:solidFill>
                  <a:schemeClr val="tx1"/>
                </a:solidFill>
              </a:rPr>
              <a:t>Reason: These peaks can be associated with the high demand season in construction and infrastructure development.</a:t>
            </a:r>
          </a:p>
        </p:txBody>
      </p:sp>
    </p:spTree>
    <p:extLst>
      <p:ext uri="{BB962C8B-B14F-4D97-AF65-F5344CB8AC3E}">
        <p14:creationId xmlns:p14="http://schemas.microsoft.com/office/powerpoint/2010/main" val="142099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C0BDA-F4C4-0646-82A8-ED1C16AE7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46FC43E3-D9A9-8FCB-CA32-9D80A2B98246}"/>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34B45282-4E59-298A-CBE4-2442ACCEF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597444"/>
            <a:ext cx="5273749" cy="2139028"/>
          </a:xfrm>
          <a:prstGeom prst="rect">
            <a:avLst/>
          </a:prstGeom>
        </p:spPr>
      </p:pic>
      <p:pic>
        <p:nvPicPr>
          <p:cNvPr id="7" name="Picture 6" descr="A graph with lines and text&#10;&#10;Description automatically generated with medium confidence">
            <a:extLst>
              <a:ext uri="{FF2B5EF4-FFF2-40B4-BE49-F238E27FC236}">
                <a16:creationId xmlns:a16="http://schemas.microsoft.com/office/drawing/2014/main" id="{03ABB008-1419-AA5D-1649-5C00D55E9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704850"/>
            <a:ext cx="5273749" cy="1892593"/>
          </a:xfrm>
          <a:prstGeom prst="rect">
            <a:avLst/>
          </a:prstGeom>
        </p:spPr>
      </p:pic>
      <p:sp>
        <p:nvSpPr>
          <p:cNvPr id="8" name="Rectangle: Rounded Corners 7">
            <a:extLst>
              <a:ext uri="{FF2B5EF4-FFF2-40B4-BE49-F238E27FC236}">
                <a16:creationId xmlns:a16="http://schemas.microsoft.com/office/drawing/2014/main" id="{4797716F-9791-EC13-CF17-6E024059D03E}"/>
              </a:ext>
            </a:extLst>
          </p:cNvPr>
          <p:cNvSpPr/>
          <p:nvPr/>
        </p:nvSpPr>
        <p:spPr>
          <a:xfrm>
            <a:off x="85725" y="4828841"/>
            <a:ext cx="5273749" cy="1976439"/>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Paper and Printing:</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July, November</a:t>
            </a:r>
          </a:p>
          <a:p>
            <a:r>
              <a:rPr lang="en-GB" sz="1400" dirty="0">
                <a:solidFill>
                  <a:schemeClr val="tx1"/>
                </a:solidFill>
              </a:rPr>
              <a:t>Reason:</a:t>
            </a:r>
            <a:r>
              <a:rPr lang="en-GB" sz="1400" dirty="0">
                <a:solidFill>
                  <a:schemeClr val="tx1"/>
                </a:solidFill>
                <a:effectLst/>
              </a:rPr>
              <a:t> Increased printing demands due to academic cycles starting or year-end documentation needs.</a:t>
            </a:r>
          </a:p>
          <a:p>
            <a:endParaRPr lang="en-GB" sz="1400" dirty="0">
              <a:solidFill>
                <a:schemeClr val="tx1"/>
              </a:solidFill>
              <a:effectLst/>
            </a:endParaRPr>
          </a:p>
          <a:p>
            <a:r>
              <a:rPr lang="en-GB" sz="1400" b="1" u="sng" dirty="0">
                <a:solidFill>
                  <a:schemeClr val="tx1"/>
                </a:solidFill>
              </a:rPr>
              <a:t>Pharmaceuticals and Chemicals:</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February, July, September, December</a:t>
            </a:r>
          </a:p>
          <a:p>
            <a:r>
              <a:rPr lang="en-GB" sz="1400" dirty="0">
                <a:solidFill>
                  <a:schemeClr val="tx1"/>
                </a:solidFill>
              </a:rPr>
              <a:t>Reason:</a:t>
            </a:r>
            <a:r>
              <a:rPr lang="en-GB" sz="1400" dirty="0">
                <a:solidFill>
                  <a:schemeClr val="tx1"/>
                </a:solidFill>
                <a:effectLst/>
              </a:rPr>
              <a:t> These patterns might correspond with global health events, conferences, or the release of new health products.</a:t>
            </a:r>
          </a:p>
        </p:txBody>
      </p:sp>
      <p:sp>
        <p:nvSpPr>
          <p:cNvPr id="9" name="Rectangle: Rounded Corners 8">
            <a:extLst>
              <a:ext uri="{FF2B5EF4-FFF2-40B4-BE49-F238E27FC236}">
                <a16:creationId xmlns:a16="http://schemas.microsoft.com/office/drawing/2014/main" id="{D6E4F699-2A91-7979-AA0F-87BE8797C9E9}"/>
              </a:ext>
            </a:extLst>
          </p:cNvPr>
          <p:cNvSpPr/>
          <p:nvPr/>
        </p:nvSpPr>
        <p:spPr>
          <a:xfrm>
            <a:off x="5457826" y="781051"/>
            <a:ext cx="6648450" cy="2139028"/>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Solar and Other Renewable Energy</a:t>
            </a:r>
            <a:r>
              <a:rPr lang="en-GB" sz="1400" b="1" dirty="0">
                <a:solidFill>
                  <a:schemeClr val="tx1"/>
                </a:solidFill>
              </a:rPr>
              <a:t>:</a:t>
            </a:r>
            <a:endParaRPr lang="en-GB" sz="1400" dirty="0">
              <a:solidFill>
                <a:schemeClr val="tx1"/>
              </a:solidFill>
            </a:endParaRPr>
          </a:p>
          <a:p>
            <a:r>
              <a:rPr lang="en-GB" sz="1400" dirty="0">
                <a:solidFill>
                  <a:schemeClr val="tx1"/>
                </a:solidFill>
              </a:rPr>
              <a:t>Peak Investment Months: April, June, November</a:t>
            </a:r>
          </a:p>
          <a:p>
            <a:r>
              <a:rPr lang="en-GB" sz="1400" dirty="0">
                <a:solidFill>
                  <a:schemeClr val="tx1"/>
                </a:solidFill>
              </a:rPr>
              <a:t>Reason: These months might offer optimal conditions for energy production, leading to more investments.</a:t>
            </a:r>
          </a:p>
          <a:p>
            <a:endParaRPr lang="en-GB" sz="1400" dirty="0">
              <a:solidFill>
                <a:schemeClr val="tx1"/>
              </a:solidFill>
            </a:endParaRPr>
          </a:p>
          <a:p>
            <a:r>
              <a:rPr lang="en-GB" sz="1400" b="1" u="sng" dirty="0">
                <a:solidFill>
                  <a:schemeClr val="tx1"/>
                </a:solidFill>
              </a:rPr>
              <a:t>Wood and Leather:</a:t>
            </a:r>
            <a:endParaRPr lang="en-GB" sz="1400" u="sng" dirty="0">
              <a:solidFill>
                <a:schemeClr val="tx1"/>
              </a:solidFill>
            </a:endParaRPr>
          </a:p>
          <a:p>
            <a:r>
              <a:rPr lang="en-GB" sz="1400" dirty="0">
                <a:solidFill>
                  <a:schemeClr val="tx1"/>
                </a:solidFill>
              </a:rPr>
              <a:t>Peak Investment Months: January, September</a:t>
            </a:r>
          </a:p>
          <a:p>
            <a:r>
              <a:rPr lang="en-GB" sz="1400" dirty="0">
                <a:solidFill>
                  <a:schemeClr val="tx1"/>
                </a:solidFill>
              </a:rPr>
              <a:t>Reason: Aligning with the fashion industry's release cycles or increased furniture production ahead of festive seasons.</a:t>
            </a:r>
          </a:p>
        </p:txBody>
      </p:sp>
      <p:sp>
        <p:nvSpPr>
          <p:cNvPr id="10" name="Rectangle: Rounded Corners 9">
            <a:extLst>
              <a:ext uri="{FF2B5EF4-FFF2-40B4-BE49-F238E27FC236}">
                <a16:creationId xmlns:a16="http://schemas.microsoft.com/office/drawing/2014/main" id="{423C5379-8FB2-42EE-A854-0F3E7BA92179}"/>
              </a:ext>
            </a:extLst>
          </p:cNvPr>
          <p:cNvSpPr/>
          <p:nvPr/>
        </p:nvSpPr>
        <p:spPr>
          <a:xfrm>
            <a:off x="5457825" y="2996280"/>
            <a:ext cx="6648450" cy="38090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Anomalies:</a:t>
            </a:r>
            <a:endParaRPr lang="en-GB" sz="1200" dirty="0">
              <a:solidFill>
                <a:schemeClr val="tx1"/>
              </a:solidFill>
            </a:endParaRPr>
          </a:p>
          <a:p>
            <a:endParaRPr lang="en-GB" sz="1200" dirty="0">
              <a:solidFill>
                <a:schemeClr val="tx1"/>
              </a:solidFill>
            </a:endParaRPr>
          </a:p>
          <a:p>
            <a:r>
              <a:rPr lang="en-GB" sz="1200" b="1" dirty="0">
                <a:solidFill>
                  <a:schemeClr val="tx1"/>
                </a:solidFill>
              </a:rPr>
              <a:t>Thermal Power Plant:</a:t>
            </a:r>
            <a:endParaRPr lang="en-GB" sz="1200" dirty="0">
              <a:solidFill>
                <a:schemeClr val="tx1"/>
              </a:solidFill>
            </a:endParaRPr>
          </a:p>
          <a:p>
            <a:r>
              <a:rPr lang="en-GB" sz="1200" dirty="0">
                <a:solidFill>
                  <a:schemeClr val="tx1"/>
                </a:solidFill>
              </a:rPr>
              <a:t>An unusually high one-time investment was observed in August 2019, amounting to 87 crores. This might be a result of a significant project launch or infrastructural development.</a:t>
            </a:r>
            <a:br>
              <a:rPr lang="en-GB" sz="1200" dirty="0">
                <a:solidFill>
                  <a:schemeClr val="tx1"/>
                </a:solidFill>
              </a:rPr>
            </a:br>
            <a:endParaRPr lang="en-GB" sz="1200" dirty="0">
              <a:solidFill>
                <a:schemeClr val="tx1"/>
              </a:solidFill>
            </a:endParaRPr>
          </a:p>
          <a:p>
            <a:r>
              <a:rPr lang="en-GB" sz="1200" b="1" dirty="0">
                <a:solidFill>
                  <a:schemeClr val="tx1"/>
                </a:solidFill>
              </a:rPr>
              <a:t>Automobiles, Industrial Parks, IT Buildings, Fertilizer, and Textile:</a:t>
            </a:r>
            <a:endParaRPr lang="en-GB" sz="1200" dirty="0">
              <a:solidFill>
                <a:schemeClr val="tx1"/>
              </a:solidFill>
            </a:endParaRPr>
          </a:p>
          <a:p>
            <a:r>
              <a:rPr lang="en-GB" sz="1200" dirty="0">
                <a:solidFill>
                  <a:schemeClr val="tx1"/>
                </a:solidFill>
              </a:rPr>
              <a:t>These sectors displayed anomalies in their investment patterns, possibly due to external events, regulatory changes, or market disruptions. A deeper dive into each sector's specific events during the anomaly period might provide more clarity.</a:t>
            </a:r>
          </a:p>
          <a:p>
            <a:endParaRPr lang="en-GB" sz="1200" dirty="0">
              <a:solidFill>
                <a:schemeClr val="tx1"/>
              </a:solidFill>
            </a:endParaRPr>
          </a:p>
          <a:p>
            <a:r>
              <a:rPr lang="en-GB" sz="1200" b="1" u="sng" dirty="0">
                <a:solidFill>
                  <a:schemeClr val="tx1"/>
                </a:solidFill>
              </a:rPr>
              <a:t>Conclusions:</a:t>
            </a:r>
            <a:endParaRPr lang="en-GB" sz="1200" dirty="0">
              <a:solidFill>
                <a:schemeClr val="tx1"/>
              </a:solidFill>
            </a:endParaRPr>
          </a:p>
          <a:p>
            <a:endParaRPr lang="en-GB" sz="1200" dirty="0">
              <a:solidFill>
                <a:schemeClr val="tx1"/>
              </a:solidFill>
            </a:endParaRPr>
          </a:p>
          <a:p>
            <a:r>
              <a:rPr lang="en-GB" sz="1200" b="1" dirty="0">
                <a:solidFill>
                  <a:schemeClr val="tx1"/>
                </a:solidFill>
              </a:rPr>
              <a:t>A range of sectors display distinct seasonal patterns in their investments. These patterns could be influenced by factors like production cycles, consumer demands, agricultural calendars, and business strategies. Recognizing these patterns can offer invaluable insights for stakeholders, guiding investment decisions, and resource allocation strategies.</a:t>
            </a:r>
            <a:endParaRPr lang="en-GB" sz="1200" dirty="0">
              <a:solidFill>
                <a:schemeClr val="tx1"/>
              </a:solidFill>
            </a:endParaRPr>
          </a:p>
          <a:p>
            <a:endParaRPr lang="en-GB" sz="1200" dirty="0">
              <a:solidFill>
                <a:schemeClr val="tx1"/>
              </a:solidFill>
            </a:endParaRPr>
          </a:p>
        </p:txBody>
      </p:sp>
    </p:spTree>
    <p:extLst>
      <p:ext uri="{BB962C8B-B14F-4D97-AF65-F5344CB8AC3E}">
        <p14:creationId xmlns:p14="http://schemas.microsoft.com/office/powerpoint/2010/main" val="2825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9210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202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997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7964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7C7B592-359C-F9B7-16EB-3F322EA12ECC}"/>
              </a:ext>
            </a:extLst>
          </p:cNvPr>
          <p:cNvGraphicFramePr/>
          <p:nvPr>
            <p:extLst>
              <p:ext uri="{D42A27DB-BD31-4B8C-83A1-F6EECF244321}">
                <p14:modId xmlns:p14="http://schemas.microsoft.com/office/powerpoint/2010/main" val="220927809"/>
              </p:ext>
            </p:extLst>
          </p:nvPr>
        </p:nvGraphicFramePr>
        <p:xfrm>
          <a:off x="-537464" y="1188720"/>
          <a:ext cx="6874256" cy="5004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1D10C8C3-3194-92CC-1A32-CE7C618E7862}"/>
              </a:ext>
            </a:extLst>
          </p:cNvPr>
          <p:cNvGraphicFramePr/>
          <p:nvPr>
            <p:extLst>
              <p:ext uri="{D42A27DB-BD31-4B8C-83A1-F6EECF244321}">
                <p14:modId xmlns:p14="http://schemas.microsoft.com/office/powerpoint/2010/main" val="2641840390"/>
              </p:ext>
            </p:extLst>
          </p:nvPr>
        </p:nvGraphicFramePr>
        <p:xfrm>
          <a:off x="5759704" y="1188719"/>
          <a:ext cx="6874256" cy="50044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EA4EDA77-9446-90BA-C6CA-639CB1EE934A}"/>
              </a:ext>
            </a:extLst>
          </p:cNvPr>
          <p:cNvSpPr/>
          <p:nvPr/>
        </p:nvSpPr>
        <p:spPr>
          <a:xfrm>
            <a:off x="4450588" y="7817"/>
            <a:ext cx="2618232"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F8DA0A26-7DB4-7E85-CE3B-43685EA773AE}"/>
              </a:ext>
            </a:extLst>
          </p:cNvPr>
          <p:cNvSpPr/>
          <p:nvPr/>
        </p:nvSpPr>
        <p:spPr>
          <a:xfrm>
            <a:off x="9971151" y="491478"/>
            <a:ext cx="2834259"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8A2B51BC-921D-FB20-5792-8CD055A3276A}"/>
              </a:ext>
            </a:extLst>
          </p:cNvPr>
          <p:cNvSpPr/>
          <p:nvPr/>
        </p:nvSpPr>
        <p:spPr>
          <a:xfrm>
            <a:off x="-904875" y="518160"/>
            <a:ext cx="3067050"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9A0BC73-C4EC-0838-B9E4-588220E1C4A7}"/>
              </a:ext>
            </a:extLst>
          </p:cNvPr>
          <p:cNvSpPr txBox="1"/>
          <p:nvPr/>
        </p:nvSpPr>
        <p:spPr>
          <a:xfrm>
            <a:off x="5062347" y="55179"/>
            <a:ext cx="1528953" cy="400110"/>
          </a:xfrm>
          <a:prstGeom prst="rect">
            <a:avLst/>
          </a:prstGeom>
          <a:noFill/>
        </p:spPr>
        <p:txBody>
          <a:bodyPr wrap="square" rtlCol="0">
            <a:spAutoFit/>
          </a:bodyPr>
          <a:lstStyle/>
          <a:p>
            <a:pPr algn="l"/>
            <a:r>
              <a:rPr lang="en-GB" sz="2000" b="1" i="0" dirty="0">
                <a:effectLst/>
                <a:latin typeface="Söhne"/>
              </a:rPr>
              <a:t>Introduction</a:t>
            </a:r>
          </a:p>
        </p:txBody>
      </p:sp>
      <p:sp>
        <p:nvSpPr>
          <p:cNvPr id="11" name="TextBox 10">
            <a:extLst>
              <a:ext uri="{FF2B5EF4-FFF2-40B4-BE49-F238E27FC236}">
                <a16:creationId xmlns:a16="http://schemas.microsoft.com/office/drawing/2014/main" id="{51E49FE3-ABAF-E642-72AA-DA60E534FEB9}"/>
              </a:ext>
            </a:extLst>
          </p:cNvPr>
          <p:cNvSpPr txBox="1"/>
          <p:nvPr/>
        </p:nvSpPr>
        <p:spPr>
          <a:xfrm>
            <a:off x="109347" y="538840"/>
            <a:ext cx="1528953" cy="400110"/>
          </a:xfrm>
          <a:prstGeom prst="rect">
            <a:avLst/>
          </a:prstGeom>
          <a:noFill/>
        </p:spPr>
        <p:txBody>
          <a:bodyPr wrap="square" rtlCol="0">
            <a:spAutoFit/>
          </a:bodyPr>
          <a:lstStyle/>
          <a:p>
            <a:r>
              <a:rPr lang="en-GB" sz="2000" b="1" i="0" dirty="0">
                <a:effectLst/>
                <a:latin typeface="Söhne"/>
              </a:rPr>
              <a:t>Background</a:t>
            </a:r>
          </a:p>
        </p:txBody>
      </p:sp>
      <p:sp>
        <p:nvSpPr>
          <p:cNvPr id="12" name="TextBox 11">
            <a:extLst>
              <a:ext uri="{FF2B5EF4-FFF2-40B4-BE49-F238E27FC236}">
                <a16:creationId xmlns:a16="http://schemas.microsoft.com/office/drawing/2014/main" id="{2DCE563A-BF32-86B7-3D37-2E5790161092}"/>
              </a:ext>
            </a:extLst>
          </p:cNvPr>
          <p:cNvSpPr txBox="1"/>
          <p:nvPr/>
        </p:nvSpPr>
        <p:spPr>
          <a:xfrm>
            <a:off x="10553700" y="538840"/>
            <a:ext cx="1528953" cy="400110"/>
          </a:xfrm>
          <a:prstGeom prst="rect">
            <a:avLst/>
          </a:prstGeom>
          <a:noFill/>
        </p:spPr>
        <p:txBody>
          <a:bodyPr wrap="square" rtlCol="0">
            <a:spAutoFit/>
          </a:bodyPr>
          <a:lstStyle/>
          <a:p>
            <a:r>
              <a:rPr lang="en-GB" sz="2000" b="1" i="0" dirty="0">
                <a:effectLst/>
                <a:latin typeface="Söhne"/>
              </a:rPr>
              <a:t>Objective</a:t>
            </a:r>
          </a:p>
        </p:txBody>
      </p:sp>
    </p:spTree>
    <p:extLst>
      <p:ext uri="{BB962C8B-B14F-4D97-AF65-F5344CB8AC3E}">
        <p14:creationId xmlns:p14="http://schemas.microsoft.com/office/powerpoint/2010/main" val="265226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55940-99B7-6978-F4FE-33D523F11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150" y="0"/>
            <a:ext cx="6800850" cy="685800"/>
          </a:xfrm>
          <a:prstGeom prst="rect">
            <a:avLst/>
          </a:prstGeom>
        </p:spPr>
      </p:pic>
      <p:pic>
        <p:nvPicPr>
          <p:cNvPr id="5" name="Picture 4" descr="A blue and black logo&#10;&#10;Description automatically generated">
            <a:extLst>
              <a:ext uri="{FF2B5EF4-FFF2-40B4-BE49-F238E27FC236}">
                <a16:creationId xmlns:a16="http://schemas.microsoft.com/office/drawing/2014/main" id="{25E0C516-B571-404D-73D5-37BA1ECF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5988"/>
            <a:ext cx="1185863" cy="456529"/>
          </a:xfrm>
          <a:prstGeom prst="rect">
            <a:avLst/>
          </a:prstGeom>
        </p:spPr>
      </p:pic>
      <p:sp>
        <p:nvSpPr>
          <p:cNvPr id="6" name="Rectangle: Rounded Corners 5">
            <a:extLst>
              <a:ext uri="{FF2B5EF4-FFF2-40B4-BE49-F238E27FC236}">
                <a16:creationId xmlns:a16="http://schemas.microsoft.com/office/drawing/2014/main" id="{B9EE78E3-FF4D-74DC-1044-713C54407352}"/>
              </a:ext>
            </a:extLst>
          </p:cNvPr>
          <p:cNvSpPr/>
          <p:nvPr/>
        </p:nvSpPr>
        <p:spPr>
          <a:xfrm>
            <a:off x="526256" y="95483"/>
            <a:ext cx="3829049"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solidFill>
                  <a:schemeClr val="tx1"/>
                </a:solidFill>
                <a:effectLst/>
                <a:latin typeface="Söhne"/>
              </a:rPr>
              <a:t>Methodology &amp; Data Sources</a:t>
            </a:r>
          </a:p>
        </p:txBody>
      </p:sp>
      <p:sp>
        <p:nvSpPr>
          <p:cNvPr id="8" name="Rectangle: Rounded Corners 7">
            <a:extLst>
              <a:ext uri="{FF2B5EF4-FFF2-40B4-BE49-F238E27FC236}">
                <a16:creationId xmlns:a16="http://schemas.microsoft.com/office/drawing/2014/main" id="{19FE92EB-A78E-AC58-CA38-E2278589D171}"/>
              </a:ext>
            </a:extLst>
          </p:cNvPr>
          <p:cNvSpPr/>
          <p:nvPr/>
        </p:nvSpPr>
        <p:spPr>
          <a:xfrm>
            <a:off x="76201" y="800100"/>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Tools Used :</a:t>
            </a:r>
          </a:p>
        </p:txBody>
      </p:sp>
      <p:pic>
        <p:nvPicPr>
          <p:cNvPr id="10" name="Picture 9" descr="A logo with orange and grey circles&#10;&#10;Description automatically generated">
            <a:extLst>
              <a:ext uri="{FF2B5EF4-FFF2-40B4-BE49-F238E27FC236}">
                <a16:creationId xmlns:a16="http://schemas.microsoft.com/office/drawing/2014/main" id="{375D26AD-F2F0-0C3F-7C13-37A345EAA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885" y="1338481"/>
            <a:ext cx="945082" cy="1095375"/>
          </a:xfrm>
          <a:prstGeom prst="rect">
            <a:avLst/>
          </a:prstGeom>
        </p:spPr>
      </p:pic>
      <p:pic>
        <p:nvPicPr>
          <p:cNvPr id="12" name="Picture 11" descr="A blue dolphin and orange text&#10;&#10;Description automatically generated">
            <a:extLst>
              <a:ext uri="{FF2B5EF4-FFF2-40B4-BE49-F238E27FC236}">
                <a16:creationId xmlns:a16="http://schemas.microsoft.com/office/drawing/2014/main" id="{120A84B3-AB96-F021-7E7B-3E9B61D7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8" y="1009295"/>
            <a:ext cx="2340930" cy="1543405"/>
          </a:xfrm>
          <a:prstGeom prst="rect">
            <a:avLst/>
          </a:prstGeom>
        </p:spPr>
      </p:pic>
      <p:pic>
        <p:nvPicPr>
          <p:cNvPr id="14" name="Picture 13" descr="A yellow text on a black background&#10;&#10;Description automatically generated">
            <a:extLst>
              <a:ext uri="{FF2B5EF4-FFF2-40B4-BE49-F238E27FC236}">
                <a16:creationId xmlns:a16="http://schemas.microsoft.com/office/drawing/2014/main" id="{4DAA360B-2C85-A31D-B897-D1566D4BA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281" y="1470682"/>
            <a:ext cx="2375717" cy="629565"/>
          </a:xfrm>
          <a:prstGeom prst="rect">
            <a:avLst/>
          </a:prstGeom>
        </p:spPr>
      </p:pic>
      <p:sp>
        <p:nvSpPr>
          <p:cNvPr id="21" name="Rectangle: Rounded Corners 20">
            <a:extLst>
              <a:ext uri="{FF2B5EF4-FFF2-40B4-BE49-F238E27FC236}">
                <a16:creationId xmlns:a16="http://schemas.microsoft.com/office/drawing/2014/main" id="{48A65719-A1B7-B701-F288-BC8E4D42F349}"/>
              </a:ext>
            </a:extLst>
          </p:cNvPr>
          <p:cNvSpPr/>
          <p:nvPr/>
        </p:nvSpPr>
        <p:spPr>
          <a:xfrm>
            <a:off x="76200" y="2552700"/>
            <a:ext cx="6503048" cy="1752601"/>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i="0" dirty="0">
                <a:solidFill>
                  <a:schemeClr val="tx1"/>
                </a:solidFill>
                <a:effectLst/>
                <a:latin typeface="Söhne"/>
              </a:rPr>
              <a:t>MySQL:</a:t>
            </a:r>
            <a:r>
              <a:rPr lang="en-GB" sz="1600" b="0" i="0" dirty="0">
                <a:solidFill>
                  <a:schemeClr val="tx1"/>
                </a:solidFill>
                <a:effectLst/>
                <a:latin typeface="Söhne"/>
              </a:rPr>
              <a:t> Served as the repository for data storage and management.</a:t>
            </a:r>
          </a:p>
          <a:p>
            <a:endParaRPr lang="en-GB" sz="1600" b="0" i="0" dirty="0">
              <a:solidFill>
                <a:schemeClr val="tx1"/>
              </a:solidFill>
              <a:effectLst/>
              <a:latin typeface="Söhne"/>
            </a:endParaRPr>
          </a:p>
          <a:p>
            <a:r>
              <a:rPr lang="en-GB" sz="1600" b="1" i="0" dirty="0" err="1">
                <a:solidFill>
                  <a:schemeClr val="tx1"/>
                </a:solidFill>
                <a:effectLst/>
                <a:latin typeface="Söhne"/>
              </a:rPr>
              <a:t>Jupyter</a:t>
            </a:r>
            <a:r>
              <a:rPr lang="en-GB" sz="1600" b="1" i="0" dirty="0">
                <a:solidFill>
                  <a:schemeClr val="tx1"/>
                </a:solidFill>
                <a:effectLst/>
                <a:latin typeface="Söhne"/>
              </a:rPr>
              <a:t> Notebook:</a:t>
            </a:r>
            <a:r>
              <a:rPr lang="en-GB" sz="1600" b="0" i="0" dirty="0">
                <a:solidFill>
                  <a:schemeClr val="tx1"/>
                </a:solidFill>
                <a:effectLst/>
                <a:latin typeface="Söhne"/>
              </a:rPr>
              <a:t> Applied for detailed reporting, advanced insights extraction, and predictive analysis. </a:t>
            </a:r>
          </a:p>
          <a:p>
            <a:endParaRPr lang="en-GB" sz="1600" b="0" i="0" dirty="0">
              <a:solidFill>
                <a:schemeClr val="tx1"/>
              </a:solidFill>
              <a:effectLst/>
              <a:latin typeface="Söhne"/>
            </a:endParaRPr>
          </a:p>
          <a:p>
            <a:r>
              <a:rPr lang="en-GB" sz="1600" b="1" i="0" dirty="0">
                <a:solidFill>
                  <a:schemeClr val="tx1"/>
                </a:solidFill>
                <a:effectLst/>
                <a:latin typeface="Söhne"/>
              </a:rPr>
              <a:t>Power BI:</a:t>
            </a:r>
            <a:r>
              <a:rPr lang="en-GB" sz="1600" b="0" i="0" dirty="0">
                <a:solidFill>
                  <a:schemeClr val="tx1"/>
                </a:solidFill>
                <a:effectLst/>
                <a:latin typeface="Söhne"/>
              </a:rPr>
              <a:t> Facilitated interactive visualizations and concise insights sharing.</a:t>
            </a:r>
            <a:endParaRPr lang="en-GB" sz="1600" b="1" i="0" dirty="0">
              <a:solidFill>
                <a:schemeClr val="tx1"/>
              </a:solidFill>
              <a:effectLst/>
              <a:latin typeface="Söhne"/>
            </a:endParaRPr>
          </a:p>
        </p:txBody>
      </p:sp>
      <p:graphicFrame>
        <p:nvGraphicFramePr>
          <p:cNvPr id="22" name="Diagram 21">
            <a:extLst>
              <a:ext uri="{FF2B5EF4-FFF2-40B4-BE49-F238E27FC236}">
                <a16:creationId xmlns:a16="http://schemas.microsoft.com/office/drawing/2014/main" id="{178928F3-951C-D405-1AD0-3253BE3BEFEB}"/>
              </a:ext>
            </a:extLst>
          </p:cNvPr>
          <p:cNvGraphicFramePr/>
          <p:nvPr>
            <p:extLst>
              <p:ext uri="{D42A27DB-BD31-4B8C-83A1-F6EECF244321}">
                <p14:modId xmlns:p14="http://schemas.microsoft.com/office/powerpoint/2010/main" val="1298639212"/>
              </p:ext>
            </p:extLst>
          </p:nvPr>
        </p:nvGraphicFramePr>
        <p:xfrm>
          <a:off x="76200" y="4915337"/>
          <a:ext cx="6503048" cy="1523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4" name="Straight Connector 23">
            <a:extLst>
              <a:ext uri="{FF2B5EF4-FFF2-40B4-BE49-F238E27FC236}">
                <a16:creationId xmlns:a16="http://schemas.microsoft.com/office/drawing/2014/main" id="{5B5C149C-4831-0F4C-0E81-96618C9AB47A}"/>
              </a:ext>
            </a:extLst>
          </p:cNvPr>
          <p:cNvCxnSpPr/>
          <p:nvPr/>
        </p:nvCxnSpPr>
        <p:spPr>
          <a:xfrm>
            <a:off x="6800850" y="685800"/>
            <a:ext cx="0" cy="6172200"/>
          </a:xfrm>
          <a:prstGeom prst="line">
            <a:avLst/>
          </a:prstGeom>
          <a:ln w="15875"/>
          <a:effectLst>
            <a:outerShdw blurRad="50800" dist="50800" dir="5400000" sx="1000" sy="1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5" name="Rectangle: Rounded Corners 24">
            <a:extLst>
              <a:ext uri="{FF2B5EF4-FFF2-40B4-BE49-F238E27FC236}">
                <a16:creationId xmlns:a16="http://schemas.microsoft.com/office/drawing/2014/main" id="{2EF5A7F8-C8B9-DF0D-224E-3335133A1636}"/>
              </a:ext>
            </a:extLst>
          </p:cNvPr>
          <p:cNvSpPr/>
          <p:nvPr/>
        </p:nvSpPr>
        <p:spPr>
          <a:xfrm>
            <a:off x="1" y="4667250"/>
            <a:ext cx="1476374" cy="333812"/>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Methodology</a:t>
            </a:r>
          </a:p>
        </p:txBody>
      </p:sp>
      <p:sp>
        <p:nvSpPr>
          <p:cNvPr id="26" name="Rectangle: Rounded Corners 25">
            <a:extLst>
              <a:ext uri="{FF2B5EF4-FFF2-40B4-BE49-F238E27FC236}">
                <a16:creationId xmlns:a16="http://schemas.microsoft.com/office/drawing/2014/main" id="{8A1C1F1B-41EF-3610-D953-3B11EF7544AE}"/>
              </a:ext>
            </a:extLst>
          </p:cNvPr>
          <p:cNvSpPr/>
          <p:nvPr/>
        </p:nvSpPr>
        <p:spPr>
          <a:xfrm>
            <a:off x="6877051" y="80905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Data Sources</a:t>
            </a:r>
          </a:p>
        </p:txBody>
      </p:sp>
      <p:graphicFrame>
        <p:nvGraphicFramePr>
          <p:cNvPr id="27" name="Diagram 26">
            <a:extLst>
              <a:ext uri="{FF2B5EF4-FFF2-40B4-BE49-F238E27FC236}">
                <a16:creationId xmlns:a16="http://schemas.microsoft.com/office/drawing/2014/main" id="{A5666119-8108-A790-19AA-B7C52179A329}"/>
              </a:ext>
            </a:extLst>
          </p:cNvPr>
          <p:cNvGraphicFramePr/>
          <p:nvPr>
            <p:extLst>
              <p:ext uri="{D42A27DB-BD31-4B8C-83A1-F6EECF244321}">
                <p14:modId xmlns:p14="http://schemas.microsoft.com/office/powerpoint/2010/main" val="1066500993"/>
              </p:ext>
            </p:extLst>
          </p:nvPr>
        </p:nvGraphicFramePr>
        <p:xfrm>
          <a:off x="6800850" y="3514694"/>
          <a:ext cx="4310748" cy="34280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1" name="Picture 30" descr="A logo with a map and a circle&#10;&#10;Description automatically generated">
            <a:extLst>
              <a:ext uri="{FF2B5EF4-FFF2-40B4-BE49-F238E27FC236}">
                <a16:creationId xmlns:a16="http://schemas.microsoft.com/office/drawing/2014/main" id="{694504AA-B8A6-17D6-00B7-601BE8F4B2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85352" y="1382374"/>
            <a:ext cx="1435746" cy="1435746"/>
          </a:xfrm>
          <a:prstGeom prst="rect">
            <a:avLst/>
          </a:prstGeom>
        </p:spPr>
      </p:pic>
      <p:sp>
        <p:nvSpPr>
          <p:cNvPr id="32" name="Rectangle: Rounded Corners 31">
            <a:extLst>
              <a:ext uri="{FF2B5EF4-FFF2-40B4-BE49-F238E27FC236}">
                <a16:creationId xmlns:a16="http://schemas.microsoft.com/office/drawing/2014/main" id="{B1DE0BFE-FB7C-DE10-9349-7AFBD6F686E9}"/>
              </a:ext>
            </a:extLst>
          </p:cNvPr>
          <p:cNvSpPr/>
          <p:nvPr/>
        </p:nvSpPr>
        <p:spPr>
          <a:xfrm>
            <a:off x="8836715" y="1488011"/>
            <a:ext cx="3179874" cy="1139880"/>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0" i="0" dirty="0">
                <a:solidFill>
                  <a:schemeClr val="tx1"/>
                </a:solidFill>
                <a:effectLst/>
                <a:latin typeface="Söhne"/>
              </a:rPr>
              <a:t>The data is sourced from Open Data Telangana, an initiative by the Government of Telangana</a:t>
            </a:r>
            <a:endParaRPr lang="en-GB" sz="1600" b="1" i="0" dirty="0">
              <a:solidFill>
                <a:schemeClr val="tx1"/>
              </a:solidFill>
              <a:effectLst/>
              <a:latin typeface="Söhne"/>
            </a:endParaRPr>
          </a:p>
        </p:txBody>
      </p:sp>
      <p:sp>
        <p:nvSpPr>
          <p:cNvPr id="33" name="Rectangle: Rounded Corners 32">
            <a:extLst>
              <a:ext uri="{FF2B5EF4-FFF2-40B4-BE49-F238E27FC236}">
                <a16:creationId xmlns:a16="http://schemas.microsoft.com/office/drawing/2014/main" id="{A7ADD271-5475-F3A5-874B-9CA5A125CE88}"/>
              </a:ext>
            </a:extLst>
          </p:cNvPr>
          <p:cNvSpPr/>
          <p:nvPr/>
        </p:nvSpPr>
        <p:spPr>
          <a:xfrm>
            <a:off x="6877052" y="316233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i="0" dirty="0">
                <a:solidFill>
                  <a:schemeClr val="tx1"/>
                </a:solidFill>
                <a:effectLst/>
                <a:latin typeface="Söhne"/>
              </a:rPr>
              <a:t>Datasets</a:t>
            </a:r>
          </a:p>
        </p:txBody>
      </p:sp>
      <p:cxnSp>
        <p:nvCxnSpPr>
          <p:cNvPr id="36" name="Straight Connector 35">
            <a:extLst>
              <a:ext uri="{FF2B5EF4-FFF2-40B4-BE49-F238E27FC236}">
                <a16:creationId xmlns:a16="http://schemas.microsoft.com/office/drawing/2014/main" id="{79B19125-0776-3816-DDE2-05C45EE19446}"/>
              </a:ext>
            </a:extLst>
          </p:cNvPr>
          <p:cNvCxnSpPr/>
          <p:nvPr/>
        </p:nvCxnSpPr>
        <p:spPr>
          <a:xfrm>
            <a:off x="6800850" y="2990850"/>
            <a:ext cx="5391150" cy="0"/>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DBD5AC-8E03-C004-0AA8-8CC66AF23D1B}"/>
              </a:ext>
            </a:extLst>
          </p:cNvPr>
          <p:cNvCxnSpPr>
            <a:cxnSpLocks/>
          </p:cNvCxnSpPr>
          <p:nvPr/>
        </p:nvCxnSpPr>
        <p:spPr>
          <a:xfrm>
            <a:off x="0" y="4514850"/>
            <a:ext cx="6800850" cy="66675"/>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53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A842C-5EAC-770D-30E3-93B760486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25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A8B584D-BEB4-67DF-09E4-F96A7CF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9918"/>
            <a:ext cx="12192000" cy="2808082"/>
          </a:xfrm>
          <a:prstGeom prst="rect">
            <a:avLst/>
          </a:prstGeom>
        </p:spPr>
      </p:pic>
      <p:sp>
        <p:nvSpPr>
          <p:cNvPr id="8" name="Rectangle: Rounded Corners 7" descr="Agenda">
            <a:extLst>
              <a:ext uri="{FF2B5EF4-FFF2-40B4-BE49-F238E27FC236}">
                <a16:creationId xmlns:a16="http://schemas.microsoft.com/office/drawing/2014/main" id="{8AEAFA01-A8B5-7FE6-DA27-250AD7110546}"/>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Revenue Variation Across Districts</a:t>
            </a:r>
          </a:p>
          <a:p>
            <a:pPr marL="285750" indent="-285750">
              <a:buFont typeface="Arial" panose="020B0604020202020204" pitchFamily="34" charset="0"/>
              <a:buChar char="•"/>
            </a:pPr>
            <a:r>
              <a:rPr lang="en-GB" dirty="0">
                <a:solidFill>
                  <a:schemeClr val="tx1"/>
                </a:solidFill>
              </a:rPr>
              <a:t>Document vs. E-Stamp Revenue</a:t>
            </a:r>
          </a:p>
          <a:p>
            <a:pPr marL="285750" indent="-285750">
              <a:buFont typeface="Arial" panose="020B0604020202020204" pitchFamily="34" charset="0"/>
              <a:buChar char="•"/>
            </a:pPr>
            <a:r>
              <a:rPr lang="en-GB" dirty="0">
                <a:solidFill>
                  <a:schemeClr val="tx1"/>
                </a:solidFill>
              </a:rPr>
              <a:t>E-Stamp Challan Impact</a:t>
            </a:r>
          </a:p>
          <a:p>
            <a:pPr marL="285750" indent="-285750">
              <a:buFont typeface="Arial" panose="020B0604020202020204" pitchFamily="34" charset="0"/>
              <a:buChar char="•"/>
            </a:pPr>
            <a:r>
              <a:rPr lang="en-GB" dirty="0">
                <a:solidFill>
                  <a:schemeClr val="tx1"/>
                </a:solidFill>
              </a:rPr>
              <a:t>District Categorization</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EAB61FF-B680-9741-E449-D186A63836AC}"/>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1" name="Rectangle: Rounded Corners 10" descr="Agenda">
            <a:extLst>
              <a:ext uri="{FF2B5EF4-FFF2-40B4-BE49-F238E27FC236}">
                <a16:creationId xmlns:a16="http://schemas.microsoft.com/office/drawing/2014/main" id="{BDE8802D-1A20-EF8C-F639-F406D7DDA67A}"/>
              </a:ext>
              <a:ext uri="{C183D7F6-B498-43B3-948B-1728B52AA6E4}">
                <adec:decorative xmlns:adec="http://schemas.microsoft.com/office/drawing/2017/decorative" val="0"/>
              </a:ext>
            </a:extLst>
          </p:cNvPr>
          <p:cNvSpPr/>
          <p:nvPr/>
        </p:nvSpPr>
        <p:spPr>
          <a:xfrm>
            <a:off x="9926625" y="3634895"/>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Rectangle: Rounded Corners 11" descr="Agenda">
            <a:extLst>
              <a:ext uri="{FF2B5EF4-FFF2-40B4-BE49-F238E27FC236}">
                <a16:creationId xmlns:a16="http://schemas.microsoft.com/office/drawing/2014/main" id="{16A22BDC-D38E-93B0-61B0-2D95E8CD3D41}"/>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No data is available for September 2021</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The '</a:t>
            </a:r>
            <a:r>
              <a:rPr lang="en-GB" dirty="0" err="1">
                <a:solidFill>
                  <a:schemeClr val="tx1"/>
                </a:solidFill>
              </a:rPr>
              <a:t>Jayashankar</a:t>
            </a:r>
            <a:r>
              <a:rPr lang="en-GB" dirty="0">
                <a:solidFill>
                  <a:schemeClr val="tx1"/>
                </a:solidFill>
              </a:rPr>
              <a:t> </a:t>
            </a:r>
            <a:r>
              <a:rPr lang="en-GB" dirty="0" err="1">
                <a:solidFill>
                  <a:schemeClr val="tx1"/>
                </a:solidFill>
              </a:rPr>
              <a:t>Bhupalpally</a:t>
            </a:r>
            <a:r>
              <a:rPr lang="en-GB" dirty="0">
                <a:solidFill>
                  <a:schemeClr val="tx1"/>
                </a:solidFill>
              </a:rPr>
              <a:t>' district data is missing</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3D8F1E4D-76BD-2A0C-0DE9-69DEF66B1D6B}"/>
              </a:ext>
              <a:ext uri="{C183D7F6-B498-43B3-948B-1728B52AA6E4}">
                <adec:decorative xmlns:adec="http://schemas.microsoft.com/office/drawing/2017/decorative" val="0"/>
              </a:ext>
            </a:extLst>
          </p:cNvPr>
          <p:cNvSpPr/>
          <p:nvPr/>
        </p:nvSpPr>
        <p:spPr>
          <a:xfrm>
            <a:off x="7317539" y="994511"/>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4" name="Rectangle: Rounded Corners 13" descr="Agenda">
            <a:extLst>
              <a:ext uri="{FF2B5EF4-FFF2-40B4-BE49-F238E27FC236}">
                <a16:creationId xmlns:a16="http://schemas.microsoft.com/office/drawing/2014/main" id="{BB0E5213-E55B-36B8-3562-B326DE6E1742}"/>
              </a:ext>
              <a:ext uri="{C183D7F6-B498-43B3-948B-1728B52AA6E4}">
                <adec:decorative xmlns:adec="http://schemas.microsoft.com/office/drawing/2017/decorative" val="0"/>
              </a:ext>
            </a:extLst>
          </p:cNvPr>
          <p:cNvSpPr/>
          <p:nvPr/>
        </p:nvSpPr>
        <p:spPr>
          <a:xfrm>
            <a:off x="420552" y="957663"/>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5" name="Rectangle: Rounded Corners 14" descr="Agenda">
            <a:extLst>
              <a:ext uri="{FF2B5EF4-FFF2-40B4-BE49-F238E27FC236}">
                <a16:creationId xmlns:a16="http://schemas.microsoft.com/office/drawing/2014/main" id="{FAB39066-288B-3905-C917-5B0B81EA2A2E}"/>
              </a:ext>
              <a:ext uri="{C183D7F6-B498-43B3-948B-1728B52AA6E4}">
                <adec:decorative xmlns:adec="http://schemas.microsoft.com/office/drawing/2017/decorative" val="0"/>
              </a:ext>
            </a:extLst>
          </p:cNvPr>
          <p:cNvSpPr/>
          <p:nvPr/>
        </p:nvSpPr>
        <p:spPr>
          <a:xfrm>
            <a:off x="3475641" y="968295"/>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405975EA-B8F5-D86D-4745-78C5E0C42CB4}"/>
              </a:ext>
            </a:extLst>
          </p:cNvPr>
          <p:cNvSpPr txBox="1"/>
          <p:nvPr/>
        </p:nvSpPr>
        <p:spPr>
          <a:xfrm>
            <a:off x="501500" y="957663"/>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21" name="Picture 20" descr="A notepad with a check mark and a check mark&#10;&#10;Description automatically generated">
            <a:extLst>
              <a:ext uri="{FF2B5EF4-FFF2-40B4-BE49-F238E27FC236}">
                <a16:creationId xmlns:a16="http://schemas.microsoft.com/office/drawing/2014/main" id="{7EB61E1F-BFC0-3730-6DE9-48602A83D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22" name="TextBox 21">
            <a:extLst>
              <a:ext uri="{FF2B5EF4-FFF2-40B4-BE49-F238E27FC236}">
                <a16:creationId xmlns:a16="http://schemas.microsoft.com/office/drawing/2014/main" id="{46EE1AEA-D798-0771-A201-824553560D56}"/>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
        <p:nvSpPr>
          <p:cNvPr id="24" name="TextBox 23">
            <a:extLst>
              <a:ext uri="{FF2B5EF4-FFF2-40B4-BE49-F238E27FC236}">
                <a16:creationId xmlns:a16="http://schemas.microsoft.com/office/drawing/2014/main" id="{2864772B-9638-9065-615E-CE401FE3B8C1}"/>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26" name="TextBox 25">
            <a:extLst>
              <a:ext uri="{FF2B5EF4-FFF2-40B4-BE49-F238E27FC236}">
                <a16:creationId xmlns:a16="http://schemas.microsoft.com/office/drawing/2014/main" id="{0F9D9B65-4DDF-352B-1487-B79BAE8E3B47}"/>
              </a:ext>
            </a:extLst>
          </p:cNvPr>
          <p:cNvSpPr txBox="1"/>
          <p:nvPr/>
        </p:nvSpPr>
        <p:spPr>
          <a:xfrm>
            <a:off x="10004632" y="3681982"/>
            <a:ext cx="2024300" cy="307777"/>
          </a:xfrm>
          <a:prstGeom prst="rect">
            <a:avLst/>
          </a:prstGeom>
          <a:noFill/>
        </p:spPr>
        <p:txBody>
          <a:bodyPr wrap="square" rtlCol="0">
            <a:spAutoFit/>
          </a:bodyPr>
          <a:lstStyle/>
          <a:p>
            <a:pPr algn="ctr"/>
            <a:r>
              <a:rPr lang="en-GB" sz="1400" b="1" i="0" dirty="0">
                <a:effectLst/>
                <a:latin typeface="Söhne"/>
              </a:rPr>
              <a:t>Overall Summary : </a:t>
            </a:r>
          </a:p>
        </p:txBody>
      </p:sp>
    </p:spTree>
    <p:extLst>
      <p:ext uri="{BB962C8B-B14F-4D97-AF65-F5344CB8AC3E}">
        <p14:creationId xmlns:p14="http://schemas.microsoft.com/office/powerpoint/2010/main" val="4178184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BD51A4-7A88-94DE-7EC3-E55C01E5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6" name="Rectangle: Rounded Corners 5">
            <a:extLst>
              <a:ext uri="{FF2B5EF4-FFF2-40B4-BE49-F238E27FC236}">
                <a16:creationId xmlns:a16="http://schemas.microsoft.com/office/drawing/2014/main" id="{8BB689B4-CECD-7C1F-8ABE-96FD0EE5E44B}"/>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55E6E32-C1FA-B33B-B099-DB558CCA07DA}"/>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8" name="TextBox 7">
            <a:extLst>
              <a:ext uri="{FF2B5EF4-FFF2-40B4-BE49-F238E27FC236}">
                <a16:creationId xmlns:a16="http://schemas.microsoft.com/office/drawing/2014/main" id="{B58AC0C2-C749-0672-5F09-1378842459F2}"/>
              </a:ext>
            </a:extLst>
          </p:cNvPr>
          <p:cNvSpPr txBox="1"/>
          <p:nvPr/>
        </p:nvSpPr>
        <p:spPr>
          <a:xfrm>
            <a:off x="6602819" y="3934047"/>
            <a:ext cx="184731" cy="369332"/>
          </a:xfrm>
          <a:prstGeom prst="rect">
            <a:avLst/>
          </a:prstGeom>
          <a:noFill/>
        </p:spPr>
        <p:txBody>
          <a:bodyPr wrap="none" rtlCol="0">
            <a:spAutoFit/>
          </a:bodyPr>
          <a:lstStyle/>
          <a:p>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a:extLst>
                  <a:ext uri="{FF2B5EF4-FFF2-40B4-BE49-F238E27FC236}">
                    <a16:creationId xmlns:a16="http://schemas.microsoft.com/office/drawing/2014/main" id="{8FFC27EC-0D1A-79B8-D10E-AF127337BBB0}"/>
                  </a:ext>
                </a:extLst>
              </p:cNvPr>
              <p:cNvGraphicFramePr>
                <a:graphicFrameLocks noGrp="1"/>
              </p:cNvGraphicFramePr>
              <p:nvPr>
                <p:extLst>
                  <p:ext uri="{D42A27DB-BD31-4B8C-83A1-F6EECF244321}">
                    <p14:modId xmlns:p14="http://schemas.microsoft.com/office/powerpoint/2010/main" val="2624482798"/>
                  </p:ext>
                </p:extLst>
              </p:nvPr>
            </p:nvGraphicFramePr>
            <p:xfrm>
              <a:off x="0" y="788772"/>
              <a:ext cx="6096000" cy="284753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a:extLst>
                  <a:ext uri="{FF2B5EF4-FFF2-40B4-BE49-F238E27FC236}">
                    <a16:creationId xmlns:a16="http://schemas.microsoft.com/office/drawing/2014/main" id="{8FFC27EC-0D1A-79B8-D10E-AF127337BBB0}"/>
                  </a:ext>
                </a:extLst>
              </p:cNvPr>
              <p:cNvPicPr>
                <a:picLocks noGrp="1" noRot="1" noChangeAspect="1" noMove="1" noResize="1" noEditPoints="1" noAdjustHandles="1" noChangeArrowheads="1" noChangeShapeType="1"/>
              </p:cNvPicPr>
              <p:nvPr/>
            </p:nvPicPr>
            <p:blipFill>
              <a:blip r:embed="rId4"/>
              <a:stretch>
                <a:fillRect/>
              </a:stretch>
            </p:blipFill>
            <p:spPr>
              <a:xfrm>
                <a:off x="0" y="788772"/>
                <a:ext cx="6096000" cy="2847534"/>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2F99F1E9-01EA-6BC0-2FAF-53047FA7BB0E}"/>
                  </a:ext>
                </a:extLst>
              </p:cNvPr>
              <p:cNvGraphicFramePr>
                <a:graphicFrameLocks noGrp="1"/>
              </p:cNvGraphicFramePr>
              <p:nvPr>
                <p:extLst>
                  <p:ext uri="{D42A27DB-BD31-4B8C-83A1-F6EECF244321}">
                    <p14:modId xmlns:p14="http://schemas.microsoft.com/office/powerpoint/2010/main" val="1051303675"/>
                  </p:ext>
                </p:extLst>
              </p:nvPr>
            </p:nvGraphicFramePr>
            <p:xfrm>
              <a:off x="6096000" y="3540643"/>
              <a:ext cx="6096000" cy="331735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2F99F1E9-01EA-6BC0-2FAF-53047FA7BB0E}"/>
                  </a:ext>
                </a:extLst>
              </p:cNvPr>
              <p:cNvPicPr>
                <a:picLocks noGrp="1" noRot="1" noChangeAspect="1" noMove="1" noResize="1" noEditPoints="1" noAdjustHandles="1" noChangeArrowheads="1" noChangeShapeType="1"/>
              </p:cNvPicPr>
              <p:nvPr/>
            </p:nvPicPr>
            <p:blipFill>
              <a:blip r:embed="rId6"/>
              <a:stretch>
                <a:fillRect/>
              </a:stretch>
            </p:blipFill>
            <p:spPr>
              <a:xfrm>
                <a:off x="6096000" y="3540643"/>
                <a:ext cx="6096000" cy="3317358"/>
              </a:xfrm>
              <a:prstGeom prst="rect">
                <a:avLst/>
              </a:prstGeom>
            </p:spPr>
          </p:pic>
        </mc:Fallback>
      </mc:AlternateContent>
      <p:sp>
        <p:nvSpPr>
          <p:cNvPr id="13" name="Rectangle: Rounded Corners 12" descr="Agenda">
            <a:extLst>
              <a:ext uri="{FF2B5EF4-FFF2-40B4-BE49-F238E27FC236}">
                <a16:creationId xmlns:a16="http://schemas.microsoft.com/office/drawing/2014/main" id="{33DBF249-7A67-FB45-000A-237153E710E9}"/>
              </a:ext>
              <a:ext uri="{C183D7F6-B498-43B3-948B-1728B52AA6E4}">
                <adec:decorative xmlns:adec="http://schemas.microsoft.com/office/drawing/2017/decorative" val="0"/>
              </a:ext>
            </a:extLst>
          </p:cNvPr>
          <p:cNvSpPr/>
          <p:nvPr/>
        </p:nvSpPr>
        <p:spPr>
          <a:xfrm>
            <a:off x="6230680" y="788772"/>
            <a:ext cx="5961320" cy="2528585"/>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accent1">
                    <a:lumMod val="75000"/>
                  </a:schemeClr>
                </a:solidFill>
                <a:effectLst/>
                <a:latin typeface="Söhne"/>
              </a:rPr>
              <a:t>Top Revenue Districts:</a:t>
            </a:r>
          </a:p>
          <a:p>
            <a:pPr algn="l">
              <a:buFont typeface="+mj-lt"/>
              <a:buAutoNum type="arabicPeriod"/>
            </a:pPr>
            <a:r>
              <a:rPr lang="en-GB" sz="1200" b="1" i="0" dirty="0" err="1">
                <a:solidFill>
                  <a:schemeClr val="tx1"/>
                </a:solidFill>
                <a:effectLst/>
                <a:latin typeface="Söhne"/>
              </a:rPr>
              <a:t>Rangareddy</a:t>
            </a:r>
            <a:r>
              <a:rPr lang="en-GB" sz="1200" b="1" i="0" dirty="0">
                <a:solidFill>
                  <a:schemeClr val="tx1"/>
                </a:solidFill>
                <a:effectLst/>
                <a:latin typeface="Söhne"/>
              </a:rPr>
              <a:t>:</a:t>
            </a:r>
            <a:r>
              <a:rPr lang="en-GB" sz="1200" b="0" i="0" dirty="0">
                <a:solidFill>
                  <a:schemeClr val="tx1"/>
                </a:solidFill>
                <a:effectLst/>
                <a:latin typeface="Söhne"/>
              </a:rPr>
              <a:t> Tops with ₹1,081.99B revenue.</a:t>
            </a:r>
          </a:p>
          <a:p>
            <a:pPr algn="l">
              <a:buFont typeface="+mj-lt"/>
              <a:buAutoNum type="arabicPeriod"/>
            </a:pPr>
            <a:r>
              <a:rPr lang="en-GB" sz="1200" b="1" i="0" dirty="0" err="1">
                <a:solidFill>
                  <a:schemeClr val="tx1"/>
                </a:solidFill>
                <a:effectLst/>
                <a:latin typeface="Söhne"/>
              </a:rPr>
              <a:t>Medchal_Malkajgiri</a:t>
            </a:r>
            <a:r>
              <a:rPr lang="en-GB" sz="1200" b="1" i="0" dirty="0">
                <a:solidFill>
                  <a:schemeClr val="tx1"/>
                </a:solidFill>
                <a:effectLst/>
                <a:latin typeface="Söhne"/>
              </a:rPr>
              <a:t>:</a:t>
            </a:r>
            <a:r>
              <a:rPr lang="en-GB" sz="1200" b="0" i="0" dirty="0">
                <a:solidFill>
                  <a:schemeClr val="tx1"/>
                </a:solidFill>
                <a:effectLst/>
                <a:latin typeface="Söhne"/>
              </a:rPr>
              <a:t> Generates ₹640.71B.</a:t>
            </a:r>
          </a:p>
          <a:p>
            <a:pPr algn="l">
              <a:buFont typeface="+mj-lt"/>
              <a:buAutoNum type="arabicPeriod"/>
            </a:pPr>
            <a:r>
              <a:rPr lang="en-GB" sz="1200" b="1" i="0" dirty="0">
                <a:solidFill>
                  <a:schemeClr val="tx1"/>
                </a:solidFill>
                <a:effectLst/>
                <a:latin typeface="Söhne"/>
              </a:rPr>
              <a:t>Hyderabad:</a:t>
            </a:r>
            <a:r>
              <a:rPr lang="en-GB" sz="1200" b="0" i="0" dirty="0">
                <a:solidFill>
                  <a:schemeClr val="tx1"/>
                </a:solidFill>
                <a:effectLst/>
                <a:latin typeface="Söhne"/>
              </a:rPr>
              <a:t> Capital city, earns ₹383.97B.</a:t>
            </a:r>
          </a:p>
          <a:p>
            <a:pPr algn="l">
              <a:buFont typeface="+mj-lt"/>
              <a:buAutoNum type="arabicPeriod"/>
            </a:pPr>
            <a:r>
              <a:rPr lang="en-GB" sz="1200" b="1" i="0" dirty="0" err="1">
                <a:solidFill>
                  <a:schemeClr val="tx1"/>
                </a:solidFill>
                <a:effectLst/>
                <a:latin typeface="Söhne"/>
              </a:rPr>
              <a:t>Sangareddy</a:t>
            </a:r>
            <a:r>
              <a:rPr lang="en-GB" sz="1200" b="1" i="0" dirty="0">
                <a:solidFill>
                  <a:schemeClr val="tx1"/>
                </a:solidFill>
                <a:effectLst/>
                <a:latin typeface="Söhne"/>
              </a:rPr>
              <a:t> &amp; </a:t>
            </a:r>
            <a:r>
              <a:rPr lang="en-GB" sz="1200" b="1" i="0" dirty="0" err="1">
                <a:solidFill>
                  <a:schemeClr val="tx1"/>
                </a:solidFill>
                <a:effectLst/>
                <a:latin typeface="Söhne"/>
              </a:rPr>
              <a:t>Hanumakonda</a:t>
            </a:r>
            <a:r>
              <a:rPr lang="en-GB" sz="1200" b="1" i="0" dirty="0">
                <a:solidFill>
                  <a:schemeClr val="tx1"/>
                </a:solidFill>
                <a:effectLst/>
                <a:latin typeface="Söhne"/>
              </a:rPr>
              <a:t>:</a:t>
            </a:r>
            <a:r>
              <a:rPr lang="en-GB" sz="1200" b="0" i="0" dirty="0">
                <a:solidFill>
                  <a:schemeClr val="tx1"/>
                </a:solidFill>
                <a:effectLst/>
                <a:latin typeface="Söhne"/>
              </a:rPr>
              <a:t> Contribute ₹220.25B and ₹79.27B respectively.</a:t>
            </a:r>
          </a:p>
          <a:p>
            <a:pPr algn="l"/>
            <a:endParaRPr lang="en-GB" sz="1200" b="0" i="0" dirty="0">
              <a:solidFill>
                <a:schemeClr val="tx1"/>
              </a:solidFill>
              <a:effectLst/>
              <a:latin typeface="Söhne"/>
            </a:endParaRPr>
          </a:p>
          <a:p>
            <a:pPr algn="l">
              <a:buFont typeface="+mj-lt"/>
              <a:buAutoNum type="arabicPeriod"/>
            </a:pPr>
            <a:endParaRPr lang="en-GB" sz="1200" b="0" i="0" dirty="0">
              <a:solidFill>
                <a:schemeClr val="tx1"/>
              </a:solidFill>
              <a:effectLst/>
              <a:latin typeface="Söhne"/>
            </a:endParaRPr>
          </a:p>
          <a:p>
            <a:pPr algn="l"/>
            <a:r>
              <a:rPr lang="en-GB" sz="1200" b="1" i="0" dirty="0">
                <a:solidFill>
                  <a:schemeClr val="accent1">
                    <a:lumMod val="75000"/>
                  </a:schemeClr>
                </a:solidFill>
                <a:effectLst/>
                <a:latin typeface="Söhne"/>
              </a:rPr>
              <a:t>Lowest Revenue Districts:</a:t>
            </a:r>
          </a:p>
          <a:p>
            <a:pPr algn="l">
              <a:buFont typeface="+mj-lt"/>
              <a:buAutoNum type="arabicPeriod"/>
            </a:pPr>
            <a:r>
              <a:rPr lang="en-GB" sz="1200" b="1" i="0" dirty="0" err="1">
                <a:solidFill>
                  <a:schemeClr val="tx1"/>
                </a:solidFill>
                <a:effectLst/>
                <a:latin typeface="Söhne"/>
              </a:rPr>
              <a:t>Kumurambheem</a:t>
            </a:r>
            <a:r>
              <a:rPr lang="en-GB" sz="1200" b="1" i="0" dirty="0">
                <a:solidFill>
                  <a:schemeClr val="tx1"/>
                </a:solidFill>
                <a:effectLst/>
                <a:latin typeface="Söhne"/>
              </a:rPr>
              <a:t> </a:t>
            </a:r>
            <a:r>
              <a:rPr lang="en-GB" sz="1200" b="1" i="0" dirty="0" err="1">
                <a:solidFill>
                  <a:schemeClr val="tx1"/>
                </a:solidFill>
                <a:effectLst/>
                <a:latin typeface="Söhne"/>
              </a:rPr>
              <a:t>Asifabad</a:t>
            </a:r>
            <a:r>
              <a:rPr lang="en-GB" sz="1200" b="1" i="0" dirty="0">
                <a:solidFill>
                  <a:schemeClr val="tx1"/>
                </a:solidFill>
                <a:effectLst/>
                <a:latin typeface="Söhne"/>
              </a:rPr>
              <a:t>:</a:t>
            </a:r>
            <a:r>
              <a:rPr lang="en-GB" sz="1200" b="0" i="0" dirty="0">
                <a:solidFill>
                  <a:schemeClr val="tx1"/>
                </a:solidFill>
                <a:effectLst/>
                <a:latin typeface="Söhne"/>
              </a:rPr>
              <a:t> Lowest, ₹227.46M.</a:t>
            </a:r>
          </a:p>
          <a:p>
            <a:pPr algn="l">
              <a:buFont typeface="+mj-lt"/>
              <a:buAutoNum type="arabicPeriod"/>
            </a:pPr>
            <a:r>
              <a:rPr lang="en-GB" sz="1200" b="1" i="0" dirty="0" err="1">
                <a:solidFill>
                  <a:schemeClr val="tx1"/>
                </a:solidFill>
                <a:effectLst/>
                <a:latin typeface="Söhne"/>
              </a:rPr>
              <a:t>Mulugu</a:t>
            </a:r>
            <a:r>
              <a:rPr lang="en-GB" sz="1200" b="1" i="0" dirty="0">
                <a:solidFill>
                  <a:schemeClr val="tx1"/>
                </a:solidFill>
                <a:effectLst/>
                <a:latin typeface="Söhne"/>
              </a:rPr>
              <a:t>:</a:t>
            </a:r>
            <a:r>
              <a:rPr lang="en-GB" sz="1200" b="0" i="0" dirty="0">
                <a:solidFill>
                  <a:schemeClr val="tx1"/>
                </a:solidFill>
                <a:effectLst/>
                <a:latin typeface="Söhne"/>
              </a:rPr>
              <a:t> Earns ₹515.53M.</a:t>
            </a:r>
          </a:p>
          <a:p>
            <a:pPr algn="l">
              <a:buFont typeface="+mj-lt"/>
              <a:buAutoNum type="arabicPeriod"/>
            </a:pPr>
            <a:r>
              <a:rPr lang="en-GB" sz="1200" b="1" i="0" dirty="0" err="1">
                <a:solidFill>
                  <a:schemeClr val="tx1"/>
                </a:solidFill>
                <a:effectLst/>
                <a:latin typeface="Söhne"/>
              </a:rPr>
              <a:t>Narayanpet</a:t>
            </a:r>
            <a:r>
              <a:rPr lang="en-GB" sz="1200" b="1" i="0" dirty="0">
                <a:solidFill>
                  <a:schemeClr val="tx1"/>
                </a:solidFill>
                <a:effectLst/>
                <a:latin typeface="Söhne"/>
              </a:rPr>
              <a:t>:</a:t>
            </a:r>
            <a:r>
              <a:rPr lang="en-GB" sz="1200" b="0" i="0" dirty="0">
                <a:solidFill>
                  <a:schemeClr val="tx1"/>
                </a:solidFill>
                <a:effectLst/>
                <a:latin typeface="Söhne"/>
              </a:rPr>
              <a:t> Generates ₹722.27M.</a:t>
            </a:r>
          </a:p>
          <a:p>
            <a:pPr algn="l">
              <a:buFont typeface="+mj-lt"/>
              <a:buAutoNum type="arabicPeriod"/>
            </a:pPr>
            <a:r>
              <a:rPr lang="en-GB" sz="1200" b="1" i="0" dirty="0">
                <a:solidFill>
                  <a:schemeClr val="tx1"/>
                </a:solidFill>
                <a:effectLst/>
                <a:latin typeface="Söhne"/>
              </a:rPr>
              <a:t>Warangal &amp; </a:t>
            </a:r>
            <a:r>
              <a:rPr lang="en-GB" sz="1200" b="1" i="0" dirty="0" err="1">
                <a:solidFill>
                  <a:schemeClr val="tx1"/>
                </a:solidFill>
                <a:effectLst/>
                <a:latin typeface="Söhne"/>
              </a:rPr>
              <a:t>Bhadradri</a:t>
            </a:r>
            <a:r>
              <a:rPr lang="en-GB" sz="1200" b="1" i="0" dirty="0">
                <a:solidFill>
                  <a:schemeClr val="tx1"/>
                </a:solidFill>
                <a:effectLst/>
                <a:latin typeface="Söhne"/>
              </a:rPr>
              <a:t> </a:t>
            </a:r>
            <a:r>
              <a:rPr lang="en-GB" sz="1200" b="1" i="0" dirty="0" err="1">
                <a:solidFill>
                  <a:schemeClr val="tx1"/>
                </a:solidFill>
                <a:effectLst/>
                <a:latin typeface="Söhne"/>
              </a:rPr>
              <a:t>Kothagudem</a:t>
            </a:r>
            <a:r>
              <a:rPr lang="en-GB" sz="1200" b="1" i="0" dirty="0">
                <a:solidFill>
                  <a:schemeClr val="tx1"/>
                </a:solidFill>
                <a:effectLst/>
                <a:latin typeface="Söhne"/>
              </a:rPr>
              <a:t>:</a:t>
            </a:r>
            <a:r>
              <a:rPr lang="en-GB" sz="1200" b="0" i="0" dirty="0">
                <a:solidFill>
                  <a:schemeClr val="tx1"/>
                </a:solidFill>
                <a:effectLst/>
                <a:latin typeface="Söhne"/>
              </a:rPr>
              <a:t> Make ₹738.34M and ₹824.71M respectively.</a:t>
            </a:r>
          </a:p>
        </p:txBody>
      </p:sp>
      <p:sp>
        <p:nvSpPr>
          <p:cNvPr id="14" name="Rectangle: Rounded Corners 13" descr="Agenda">
            <a:extLst>
              <a:ext uri="{FF2B5EF4-FFF2-40B4-BE49-F238E27FC236}">
                <a16:creationId xmlns:a16="http://schemas.microsoft.com/office/drawing/2014/main" id="{16B5B159-3A98-FC54-89BF-8F3B4AC65448}"/>
              </a:ext>
              <a:ext uri="{C183D7F6-B498-43B3-948B-1728B52AA6E4}">
                <adec:decorative xmlns:adec="http://schemas.microsoft.com/office/drawing/2017/decorative" val="0"/>
              </a:ext>
            </a:extLst>
          </p:cNvPr>
          <p:cNvSpPr/>
          <p:nvPr/>
        </p:nvSpPr>
        <p:spPr>
          <a:xfrm>
            <a:off x="-1" y="3636305"/>
            <a:ext cx="5996763" cy="306024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600" b="1" i="0" dirty="0">
                <a:solidFill>
                  <a:srgbClr val="569CD6"/>
                </a:solidFill>
                <a:effectLst/>
                <a:latin typeface="Segoe UI" panose="020B0502040204020203" pitchFamily="34" charset="0"/>
              </a:rPr>
              <a:t>Top Districts by Growth Rate (2019-2022)</a:t>
            </a:r>
            <a:endParaRPr lang="en-GB" sz="1600" b="0" i="0" dirty="0">
              <a:solidFill>
                <a:srgbClr val="252423"/>
              </a:solidFill>
              <a:effectLst/>
              <a:latin typeface="Segoe UI" panose="020B0502040204020203" pitchFamily="34" charset="0"/>
            </a:endParaRPr>
          </a:p>
          <a:p>
            <a:pPr algn="l"/>
            <a:endParaRPr lang="en-GB" sz="16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Mulugu</a:t>
            </a:r>
            <a:r>
              <a:rPr lang="en-GB" sz="1600" b="1" i="0" dirty="0">
                <a:solidFill>
                  <a:srgbClr val="252423"/>
                </a:solidFill>
                <a:effectLst/>
                <a:latin typeface="Segoe UI" panose="020B0502040204020203" pitchFamily="34" charset="0"/>
              </a:rPr>
              <a:t>:</a:t>
            </a:r>
            <a:r>
              <a:rPr lang="en-GB" sz="1600" b="0" i="0" dirty="0">
                <a:solidFill>
                  <a:srgbClr val="252423"/>
                </a:solidFill>
                <a:effectLst/>
                <a:latin typeface="Segoe UI" panose="020B0502040204020203" pitchFamily="34" charset="0"/>
              </a:rPr>
              <a:t> Despite its lower net revenue, </a:t>
            </a:r>
            <a:r>
              <a:rPr lang="en-GB" sz="1600" b="0" i="0" dirty="0" err="1">
                <a:solidFill>
                  <a:srgbClr val="252423"/>
                </a:solidFill>
                <a:effectLst/>
                <a:latin typeface="Segoe UI" panose="020B0502040204020203" pitchFamily="34" charset="0"/>
              </a:rPr>
              <a:t>Mulugu</a:t>
            </a:r>
            <a:r>
              <a:rPr lang="en-GB" sz="1600" b="0" i="0" dirty="0">
                <a:solidFill>
                  <a:srgbClr val="252423"/>
                </a:solidFill>
                <a:effectLst/>
                <a:latin typeface="Segoe UI" panose="020B0502040204020203" pitchFamily="34" charset="0"/>
              </a:rPr>
              <a:t> showed a massive growth rate of 170.94%.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Adilabad</a:t>
            </a:r>
            <a:r>
              <a:rPr lang="en-GB" sz="1600" b="0" i="0" dirty="0">
                <a:solidFill>
                  <a:srgbClr val="252423"/>
                </a:solidFill>
                <a:effectLst/>
                <a:latin typeface="Segoe UI" panose="020B0502040204020203" pitchFamily="34" charset="0"/>
              </a:rPr>
              <a:t>: This district followed closely with a growth rate of 122.84%.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Karimnagar and </a:t>
            </a:r>
            <a:r>
              <a:rPr lang="en-GB" sz="1600" b="1" i="0" dirty="0" err="1">
                <a:solidFill>
                  <a:srgbClr val="252423"/>
                </a:solidFill>
                <a:effectLst/>
                <a:latin typeface="Segoe UI" panose="020B0502040204020203" pitchFamily="34" charset="0"/>
              </a:rPr>
              <a:t>Mancherial</a:t>
            </a:r>
            <a:r>
              <a:rPr lang="en-GB" sz="1600" b="0" i="0" dirty="0">
                <a:solidFill>
                  <a:srgbClr val="252423"/>
                </a:solidFill>
                <a:effectLst/>
                <a:latin typeface="Segoe UI" panose="020B0502040204020203" pitchFamily="34" charset="0"/>
              </a:rPr>
              <a:t>: These districts also exhibited significant growth rates of 92.75% and 91.75%, respectively.</a:t>
            </a: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Medchal_Malkajgiri</a:t>
            </a:r>
            <a:r>
              <a:rPr lang="en-GB" sz="1600" b="0" i="0" dirty="0">
                <a:solidFill>
                  <a:srgbClr val="252423"/>
                </a:solidFill>
                <a:effectLst/>
                <a:latin typeface="Segoe UI" panose="020B0502040204020203" pitchFamily="34" charset="0"/>
              </a:rPr>
              <a:t>: This district, being one of the top revenue generators, also showed a commendable growth rate of 91.68%.</a:t>
            </a:r>
          </a:p>
          <a:p>
            <a:pPr algn="ctr"/>
            <a:endParaRPr lang="en-GB"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8264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CDE075-D484-8FDC-923A-1EA758226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84CB752C-E0AD-DEF2-1A19-2BD0C0CCF2B0}"/>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6DB045A-27E0-4A38-9213-1B2BFFB1E17E}"/>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7" name="Rectangle: Rounded Corners 6" descr="Agenda">
            <a:extLst>
              <a:ext uri="{FF2B5EF4-FFF2-40B4-BE49-F238E27FC236}">
                <a16:creationId xmlns:a16="http://schemas.microsoft.com/office/drawing/2014/main" id="{8A3668EA-B329-2706-E027-2E52C167484D}"/>
              </a:ext>
              <a:ext uri="{C183D7F6-B498-43B3-948B-1728B52AA6E4}">
                <adec:decorative xmlns:adec="http://schemas.microsoft.com/office/drawing/2017/decorative" val="0"/>
              </a:ext>
            </a:extLst>
          </p:cNvPr>
          <p:cNvSpPr/>
          <p:nvPr/>
        </p:nvSpPr>
        <p:spPr>
          <a:xfrm>
            <a:off x="99237" y="788772"/>
            <a:ext cx="5996763"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tx1"/>
                </a:solidFill>
                <a:effectLst/>
                <a:latin typeface="Söhne"/>
              </a:rPr>
              <a:t>Analysis &amp; Recommendations</a:t>
            </a:r>
          </a:p>
          <a:p>
            <a:pPr algn="l"/>
            <a:endParaRPr lang="en-GB" sz="1400" b="1" i="0" dirty="0">
              <a:solidFill>
                <a:schemeClr val="tx1"/>
              </a:solidFill>
              <a:effectLst/>
              <a:latin typeface="Söhne"/>
            </a:endParaRPr>
          </a:p>
          <a:p>
            <a:pPr algn="l"/>
            <a:r>
              <a:rPr lang="en-GB" sz="1400" b="0" i="0" dirty="0">
                <a:solidFill>
                  <a:schemeClr val="tx1"/>
                </a:solidFill>
                <a:effectLst/>
                <a:latin typeface="Söhne"/>
              </a:rPr>
              <a:t>Urban </a:t>
            </a:r>
            <a:r>
              <a:rPr lang="en-GB" sz="1400" b="0" i="0" dirty="0" err="1">
                <a:solidFill>
                  <a:schemeClr val="tx1"/>
                </a:solidFill>
                <a:effectLst/>
                <a:latin typeface="Söhne"/>
              </a:rPr>
              <a:t>Centers</a:t>
            </a:r>
            <a:r>
              <a:rPr lang="en-GB" sz="1400" b="0" i="0" dirty="0">
                <a:solidFill>
                  <a:schemeClr val="tx1"/>
                </a:solidFill>
                <a:effectLst/>
                <a:latin typeface="Söhne"/>
              </a:rPr>
              <a:t> Thrive</a:t>
            </a:r>
          </a:p>
          <a:p>
            <a:pPr algn="l">
              <a:buFont typeface="Arial" panose="020B0604020202020204" pitchFamily="34" charset="0"/>
              <a:buChar char="•"/>
            </a:pPr>
            <a:r>
              <a:rPr lang="en-GB" sz="1400" b="1" i="0" dirty="0" err="1">
                <a:solidFill>
                  <a:schemeClr val="tx1"/>
                </a:solidFill>
                <a:effectLst/>
                <a:latin typeface="Söhne"/>
              </a:rPr>
              <a:t>Rangareddy</a:t>
            </a:r>
            <a:r>
              <a:rPr lang="en-GB" sz="1400" b="1" i="0" dirty="0">
                <a:solidFill>
                  <a:schemeClr val="tx1"/>
                </a:solidFill>
                <a:effectLst/>
                <a:latin typeface="Söhne"/>
              </a:rPr>
              <a:t>, </a:t>
            </a:r>
            <a:r>
              <a:rPr lang="en-GB" sz="1400" b="1" i="0" dirty="0" err="1">
                <a:solidFill>
                  <a:schemeClr val="tx1"/>
                </a:solidFill>
                <a:effectLst/>
                <a:latin typeface="Söhne"/>
              </a:rPr>
              <a:t>Medchal_Malkajgiri</a:t>
            </a:r>
            <a:r>
              <a:rPr lang="en-GB" sz="1400" b="1" i="0" dirty="0">
                <a:solidFill>
                  <a:schemeClr val="tx1"/>
                </a:solidFill>
                <a:effectLst/>
                <a:latin typeface="Söhne"/>
              </a:rPr>
              <a:t>, and Hyderabad</a:t>
            </a:r>
            <a:r>
              <a:rPr lang="en-GB" sz="1400" b="0" i="0" dirty="0">
                <a:solidFill>
                  <a:schemeClr val="tx1"/>
                </a:solidFill>
                <a:effectLst/>
                <a:latin typeface="Söhne"/>
              </a:rPr>
              <a:t> generate massive revenues due to their urbanization and proximity to Hyderabad, leading to higher document registrations.</a:t>
            </a:r>
          </a:p>
          <a:p>
            <a:pPr algn="l"/>
            <a:r>
              <a:rPr lang="en-GB" sz="1400" b="0" i="0" dirty="0">
                <a:solidFill>
                  <a:schemeClr val="tx1"/>
                </a:solidFill>
                <a:effectLst/>
                <a:latin typeface="Söhne"/>
              </a:rPr>
              <a:t>Growth Opportunities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Mulugu</a:t>
            </a:r>
            <a:r>
              <a:rPr lang="en-GB" sz="1400" b="1" i="0" dirty="0">
                <a:solidFill>
                  <a:schemeClr val="tx1"/>
                </a:solidFill>
                <a:effectLst/>
                <a:latin typeface="Söhne"/>
              </a:rPr>
              <a:t> and Adilabad</a:t>
            </a:r>
            <a:r>
              <a:rPr lang="en-GB" sz="1400" b="0" i="0" dirty="0">
                <a:solidFill>
                  <a:schemeClr val="tx1"/>
                </a:solidFill>
                <a:effectLst/>
                <a:latin typeface="Söhne"/>
              </a:rPr>
              <a:t> have lower revenues but show significant growth, indicating untapped development and investment potentials.</a:t>
            </a:r>
          </a:p>
          <a:p>
            <a:pPr algn="l"/>
            <a:r>
              <a:rPr lang="en-GB" sz="1400" b="0" i="0" dirty="0">
                <a:solidFill>
                  <a:schemeClr val="tx1"/>
                </a:solidFill>
                <a:effectLst/>
                <a:latin typeface="Söhne"/>
              </a:rPr>
              <a:t>Addressing Low Performers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Kumurambheem</a:t>
            </a:r>
            <a:r>
              <a:rPr lang="en-GB" sz="1400" b="1" i="0" dirty="0">
                <a:solidFill>
                  <a:schemeClr val="tx1"/>
                </a:solidFill>
                <a:effectLst/>
                <a:latin typeface="Söhne"/>
              </a:rPr>
              <a:t> </a:t>
            </a:r>
            <a:r>
              <a:rPr lang="en-GB" sz="1400" b="1" i="0" dirty="0" err="1">
                <a:solidFill>
                  <a:schemeClr val="tx1"/>
                </a:solidFill>
                <a:effectLst/>
                <a:latin typeface="Söhne"/>
              </a:rPr>
              <a:t>Asifabad</a:t>
            </a:r>
            <a:r>
              <a:rPr lang="en-GB" sz="1400" b="1" i="0" dirty="0">
                <a:solidFill>
                  <a:schemeClr val="tx1"/>
                </a:solidFill>
                <a:effectLst/>
                <a:latin typeface="Söhne"/>
              </a:rPr>
              <a:t> and </a:t>
            </a:r>
            <a:r>
              <a:rPr lang="en-GB" sz="1400" b="1" i="0" dirty="0" err="1">
                <a:solidFill>
                  <a:schemeClr val="tx1"/>
                </a:solidFill>
                <a:effectLst/>
                <a:latin typeface="Söhne"/>
              </a:rPr>
              <a:t>Mulugu</a:t>
            </a:r>
            <a:r>
              <a:rPr lang="en-GB" sz="1400" b="0" i="0" dirty="0">
                <a:solidFill>
                  <a:schemeClr val="tx1"/>
                </a:solidFill>
                <a:effectLst/>
                <a:latin typeface="Söhne"/>
              </a:rPr>
              <a:t> require attention to understand and address their lower performance, potentially linked to less urbanization or socio-economic factors.</a:t>
            </a:r>
          </a:p>
          <a:p>
            <a:pPr algn="l"/>
            <a:r>
              <a:rPr lang="en-GB" sz="1400" b="0" i="0" dirty="0">
                <a:solidFill>
                  <a:schemeClr val="tx1"/>
                </a:solidFill>
                <a:effectLst/>
                <a:latin typeface="Söhne"/>
              </a:rPr>
              <a:t>Data-Driven Strategies</a:t>
            </a:r>
          </a:p>
          <a:p>
            <a:pPr algn="l">
              <a:buFont typeface="Arial" panose="020B0604020202020204" pitchFamily="34" charset="0"/>
              <a:buChar char="•"/>
            </a:pPr>
            <a:r>
              <a:rPr lang="en-GB" sz="1400" b="0" i="0" dirty="0">
                <a:solidFill>
                  <a:schemeClr val="tx1"/>
                </a:solidFill>
                <a:effectLst/>
                <a:latin typeface="Söhne"/>
              </a:rPr>
              <a:t>This revenue data is crucial for the government and investors to strategize investments and development plans effectively.</a:t>
            </a:r>
          </a:p>
          <a:p>
            <a:pPr algn="l">
              <a:buFont typeface="Arial" panose="020B0604020202020204" pitchFamily="34" charset="0"/>
              <a:buChar char="•"/>
            </a:pPr>
            <a:endParaRPr lang="en-GB" sz="1400" b="0" i="0" dirty="0">
              <a:solidFill>
                <a:schemeClr val="tx1"/>
              </a:solidFill>
              <a:effectLst/>
              <a:latin typeface="Söhne"/>
            </a:endParaRPr>
          </a:p>
          <a:p>
            <a:pPr algn="l"/>
            <a:r>
              <a:rPr lang="en-GB" sz="1400" b="1" i="0" dirty="0">
                <a:solidFill>
                  <a:schemeClr val="tx1"/>
                </a:solidFill>
                <a:effectLst/>
                <a:latin typeface="Söhne"/>
              </a:rPr>
              <a:t>Conclusion</a:t>
            </a:r>
          </a:p>
          <a:p>
            <a:pPr algn="l"/>
            <a:r>
              <a:rPr lang="en-GB" sz="1400" b="0" i="0" dirty="0">
                <a:solidFill>
                  <a:schemeClr val="tx1"/>
                </a:solidFill>
                <a:effectLst/>
                <a:latin typeface="Söhne"/>
              </a:rPr>
              <a:t>Revenue insights reveal economic activities and district development levels. Urban districts are thriving, while others show growth potential. Strategic investments, informed by this data, can enhance district development.</a:t>
            </a:r>
          </a:p>
          <a:p>
            <a:pPr algn="l"/>
            <a:endParaRPr lang="en-GB" sz="1400" b="0" i="0" dirty="0">
              <a:solidFill>
                <a:schemeClr val="tx1"/>
              </a:solidFill>
              <a:effectLst/>
              <a:latin typeface="Söhne"/>
            </a:endParaRPr>
          </a:p>
          <a:p>
            <a:pPr algn="l"/>
            <a:r>
              <a:rPr lang="en-GB" sz="1400" b="0" i="1" dirty="0">
                <a:solidFill>
                  <a:schemeClr val="tx1"/>
                </a:solidFill>
                <a:effectLst/>
                <a:latin typeface="Söhne"/>
              </a:rPr>
              <a:t>Note: All figures are approximate.</a:t>
            </a:r>
            <a:endParaRPr lang="en-GB" sz="1400" b="0" i="0" dirty="0">
              <a:solidFill>
                <a:schemeClr val="tx1"/>
              </a:solidFill>
              <a:effectLst/>
              <a:latin typeface="Söhne"/>
            </a:endParaRPr>
          </a:p>
          <a:p>
            <a:endParaRPr lang="en-GB" sz="1400" dirty="0">
              <a:ln w="0"/>
              <a:solidFill>
                <a:schemeClr val="tx1"/>
              </a:solidFill>
              <a:effectLst>
                <a:outerShdw blurRad="38100" dist="19050" dir="2700000" algn="tl" rotWithShape="0">
                  <a:schemeClr val="dk1">
                    <a:alpha val="40000"/>
                  </a:schemeClr>
                </a:outerShdw>
              </a:effectLst>
            </a:endParaRPr>
          </a:p>
        </p:txBody>
      </p:sp>
      <p:pic>
        <p:nvPicPr>
          <p:cNvPr id="9" name="Picture 8" descr="A map of a country&#10;&#10;Description automatically generated">
            <a:extLst>
              <a:ext uri="{FF2B5EF4-FFF2-40B4-BE49-F238E27FC236}">
                <a16:creationId xmlns:a16="http://schemas.microsoft.com/office/drawing/2014/main" id="{BFB856B6-B66F-5A7E-12A0-A19A370C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40" y="788773"/>
            <a:ext cx="5996760" cy="5994799"/>
          </a:xfrm>
          <a:prstGeom prst="rect">
            <a:avLst/>
          </a:prstGeom>
        </p:spPr>
      </p:pic>
    </p:spTree>
    <p:extLst>
      <p:ext uri="{BB962C8B-B14F-4D97-AF65-F5344CB8AC3E}">
        <p14:creationId xmlns:p14="http://schemas.microsoft.com/office/powerpoint/2010/main" val="142217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32466-7D09-8C91-3CC9-8107D7510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4B883DE4-62EC-F51A-0CA3-8B26881B8BF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C3FC5A74-3CAF-EF26-6CD5-53BDA2560B1C}"/>
                  </a:ext>
                </a:extLst>
              </p:cNvPr>
              <p:cNvGraphicFramePr>
                <a:graphicFrameLocks noGrp="1"/>
              </p:cNvGraphicFramePr>
              <p:nvPr>
                <p:extLst>
                  <p:ext uri="{D42A27DB-BD31-4B8C-83A1-F6EECF244321}">
                    <p14:modId xmlns:p14="http://schemas.microsoft.com/office/powerpoint/2010/main" val="1754792133"/>
                  </p:ext>
                </p:extLst>
              </p:nvPr>
            </p:nvGraphicFramePr>
            <p:xfrm>
              <a:off x="106325" y="797442"/>
              <a:ext cx="5989675" cy="373202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a:extLst>
                  <a:ext uri="{FF2B5EF4-FFF2-40B4-BE49-F238E27FC236}">
                    <a16:creationId xmlns:a16="http://schemas.microsoft.com/office/drawing/2014/main" id="{C3FC5A74-3CAF-EF26-6CD5-53BDA2560B1C}"/>
                  </a:ext>
                </a:extLst>
              </p:cNvPr>
              <p:cNvPicPr>
                <a:picLocks noGrp="1" noRot="1" noChangeAspect="1" noMove="1" noResize="1" noEditPoints="1" noAdjustHandles="1" noChangeArrowheads="1" noChangeShapeType="1"/>
              </p:cNvPicPr>
              <p:nvPr/>
            </p:nvPicPr>
            <p:blipFill>
              <a:blip r:embed="rId4"/>
              <a:stretch>
                <a:fillRect/>
              </a:stretch>
            </p:blipFill>
            <p:spPr>
              <a:xfrm>
                <a:off x="106325" y="797442"/>
                <a:ext cx="5989675" cy="3732028"/>
              </a:xfrm>
              <a:prstGeom prst="rect">
                <a:avLst/>
              </a:prstGeom>
            </p:spPr>
          </p:pic>
        </mc:Fallback>
      </mc:AlternateContent>
      <p:sp>
        <p:nvSpPr>
          <p:cNvPr id="9" name="Rectangle: Rounded Corners 8" descr="Agenda">
            <a:extLst>
              <a:ext uri="{FF2B5EF4-FFF2-40B4-BE49-F238E27FC236}">
                <a16:creationId xmlns:a16="http://schemas.microsoft.com/office/drawing/2014/main" id="{34D2A9E4-2396-BD0B-0245-92CDDBE9C0A9}"/>
              </a:ext>
              <a:ext uri="{C183D7F6-B498-43B3-948B-1728B52AA6E4}">
                <adec:decorative xmlns:adec="http://schemas.microsoft.com/office/drawing/2017/decorative" val="0"/>
              </a:ext>
            </a:extLst>
          </p:cNvPr>
          <p:cNvSpPr/>
          <p:nvPr/>
        </p:nvSpPr>
        <p:spPr>
          <a:xfrm>
            <a:off x="106325" y="4529469"/>
            <a:ext cx="11979350" cy="2167079"/>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400" b="1"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Top 5 Districts in FY 2022:</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The districts where e-stamp revenue was significantly higher than document registration revenue are:</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err="1">
                <a:solidFill>
                  <a:schemeClr val="tx1"/>
                </a:solidFill>
                <a:effectLst/>
                <a:latin typeface="Segoe UI" panose="020B0502040204020203" pitchFamily="34" charset="0"/>
              </a:rPr>
              <a:t>Rangareddy</a:t>
            </a:r>
            <a:r>
              <a:rPr lang="en-GB" sz="1400" b="0" i="0" dirty="0">
                <a:solidFill>
                  <a:schemeClr val="tx1"/>
                </a:solidFill>
                <a:effectLst/>
                <a:latin typeface="Segoe UI" panose="020B0502040204020203" pitchFamily="34" charset="0"/>
              </a:rPr>
              <a:t>: With a difference of approximately 651.6 million.</a:t>
            </a:r>
          </a:p>
          <a:p>
            <a:pPr algn="l"/>
            <a:r>
              <a:rPr lang="en-GB" sz="1400" b="1" i="0" dirty="0">
                <a:solidFill>
                  <a:schemeClr val="tx1"/>
                </a:solidFill>
                <a:effectLst/>
                <a:latin typeface="Segoe UI" panose="020B0502040204020203" pitchFamily="34" charset="0"/>
              </a:rPr>
              <a:t>Hyderabad</a:t>
            </a:r>
            <a:r>
              <a:rPr lang="en-GB" sz="1400" b="0" i="0" dirty="0">
                <a:solidFill>
                  <a:schemeClr val="tx1"/>
                </a:solidFill>
                <a:effectLst/>
                <a:latin typeface="Segoe UI" panose="020B0502040204020203" pitchFamily="34" charset="0"/>
              </a:rPr>
              <a:t>: With a difference of approximately 108.3 million.</a:t>
            </a:r>
          </a:p>
          <a:p>
            <a:pPr algn="l"/>
            <a:r>
              <a:rPr lang="en-GB" sz="1400" b="1" i="0" dirty="0">
                <a:solidFill>
                  <a:schemeClr val="tx1"/>
                </a:solidFill>
                <a:effectLst/>
                <a:latin typeface="Segoe UI" panose="020B0502040204020203" pitchFamily="34" charset="0"/>
              </a:rPr>
              <a:t>Khammam</a:t>
            </a:r>
            <a:r>
              <a:rPr lang="en-GB" sz="1400" b="0" i="0" dirty="0">
                <a:solidFill>
                  <a:schemeClr val="tx1"/>
                </a:solidFill>
                <a:effectLst/>
                <a:latin typeface="Segoe UI" panose="020B0502040204020203" pitchFamily="34" charset="0"/>
              </a:rPr>
              <a:t>: With a difference of approximately 30.6 million.</a:t>
            </a:r>
          </a:p>
          <a:p>
            <a:pPr algn="l"/>
            <a:r>
              <a:rPr lang="en-GB" sz="1400" b="1" i="0" dirty="0" err="1">
                <a:solidFill>
                  <a:schemeClr val="tx1"/>
                </a:solidFill>
                <a:effectLst/>
                <a:latin typeface="Segoe UI" panose="020B0502040204020203" pitchFamily="34" charset="0"/>
              </a:rPr>
              <a:t>Hanumakonda</a:t>
            </a:r>
            <a:r>
              <a:rPr lang="en-GB" sz="1400" b="0" i="0" dirty="0">
                <a:solidFill>
                  <a:schemeClr val="tx1"/>
                </a:solidFill>
                <a:effectLst/>
                <a:latin typeface="Segoe UI" panose="020B0502040204020203" pitchFamily="34" charset="0"/>
              </a:rPr>
              <a:t>: With a difference of approximately 29.6 million.</a:t>
            </a:r>
          </a:p>
          <a:p>
            <a:pPr algn="l"/>
            <a:r>
              <a:rPr lang="en-GB" sz="1400" b="1" i="0" dirty="0" err="1">
                <a:solidFill>
                  <a:schemeClr val="tx1"/>
                </a:solidFill>
                <a:effectLst/>
                <a:latin typeface="Segoe UI" panose="020B0502040204020203" pitchFamily="34" charset="0"/>
              </a:rPr>
              <a:t>Yadadri</a:t>
            </a:r>
            <a:r>
              <a:rPr lang="en-GB" sz="1400" b="1" i="0" dirty="0">
                <a:solidFill>
                  <a:schemeClr val="tx1"/>
                </a:solidFill>
                <a:effectLst/>
                <a:latin typeface="Segoe UI" panose="020B0502040204020203" pitchFamily="34" charset="0"/>
              </a:rPr>
              <a:t> </a:t>
            </a:r>
            <a:r>
              <a:rPr lang="en-GB" sz="1400" b="1" i="0" dirty="0" err="1">
                <a:solidFill>
                  <a:schemeClr val="tx1"/>
                </a:solidFill>
                <a:effectLst/>
                <a:latin typeface="Segoe UI" panose="020B0502040204020203" pitchFamily="34" charset="0"/>
              </a:rPr>
              <a:t>Bhuvanagiri</a:t>
            </a:r>
            <a:r>
              <a:rPr lang="en-GB" sz="1400" b="0" i="0" dirty="0">
                <a:solidFill>
                  <a:schemeClr val="tx1"/>
                </a:solidFill>
                <a:effectLst/>
                <a:latin typeface="Segoe UI" panose="020B0502040204020203" pitchFamily="34" charset="0"/>
              </a:rPr>
              <a:t>: With a difference of approximately 17.8 million.</a:t>
            </a:r>
          </a:p>
          <a:p>
            <a:endParaRPr lang="en-GB" sz="1200" dirty="0">
              <a:ln w="0"/>
              <a:solidFill>
                <a:schemeClr val="tx1"/>
              </a:solidFill>
              <a:effectLst>
                <a:outerShdw blurRad="38100" dist="19050" dir="2700000" algn="tl" rotWithShape="0">
                  <a:schemeClr val="dk1">
                    <a:alpha val="40000"/>
                  </a:schemeClr>
                </a:outerShdw>
              </a:effectLst>
            </a:endParaRPr>
          </a:p>
        </p:txBody>
      </p:sp>
      <p:pic>
        <p:nvPicPr>
          <p:cNvPr id="10" name="Picture 9" descr="A graph of a number of people&#10;&#10;Description automatically generated">
            <a:extLst>
              <a:ext uri="{FF2B5EF4-FFF2-40B4-BE49-F238E27FC236}">
                <a16:creationId xmlns:a16="http://schemas.microsoft.com/office/drawing/2014/main" id="{68F5DE1B-7F6D-A693-C637-785652194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97442"/>
            <a:ext cx="6096000" cy="3572538"/>
          </a:xfrm>
          <a:prstGeom prst="rect">
            <a:avLst/>
          </a:prstGeom>
        </p:spPr>
      </p:pic>
    </p:spTree>
    <p:extLst>
      <p:ext uri="{BB962C8B-B14F-4D97-AF65-F5344CB8AC3E}">
        <p14:creationId xmlns:p14="http://schemas.microsoft.com/office/powerpoint/2010/main" val="154869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07951C0-7119-4044-BB74-3DF399B3D064}">
  <we:reference id="wa200003233" version="2.0.0.3" store="en-US" storeType="OMEX"/>
  <we:alternateReferences>
    <we:reference id="wa200003233" version="2.0.0.3" store="wa200003233" storeType="OMEX"/>
  </we:alternateReferences>
  <we:properties>
    <we:property name="reportUrl" value="&quot;/groups/me/reports/0137eb8c-92d8-4530-8718-f49f5db70e67/ReportSection?experience=power-bi&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quot;"/>
    <we:property name="pageDisplayName" value="&quot;Home&quot;"/>
    <we:property name="datasetId" value="&quot;d686054c-1158-468e-9729-abda9059a7b1&quot;"/>
    <we:property name="backgroundColor" value="&quot;#FFFFFF&quot;"/>
    <we:property name="bookmark" value="&quot;H4sIAAAAAAAAA91XS2/jNhD+K4bOTsGX+Mht13VPbREkxV6KwBiSI0VdWRIkKht3kf/ekZwHstnAhYoeNhebmqG++eZBzfBrFquhq+HwO+wxO88+tu3nPfSfVzxbZ81LmYrS5VYrsAzQcR4hZ7Sr7VLVNkN2/jVL0JeYPlXDCPUESMI/r9cZ1PUFlNNTAfWA66zDfmgbqKu/8biZVKkf8X6d4V1Xtz1MkFcJEk6wt7SdnokK/0mSRQipusUrDOkovcSu7dPj8zobjquZ0kvdBDYb3LRNgqoh4ElmGJdWRyGDMNIJEbnRk3yomrJ+oPj87h+HbgrLcAP0T/77vwh9wrm/nxwAZlzBrZJCBVQ2IGMnsao9xec1Vs4dOot5xFxoJULulmOpoghW5oVhxggD2qD1J7ES3iXf3r1G40orJLRgEL1kWrjgljJzwoOOMkruvGEspwjC0uhLKtIYDfPWOOMEuQn59G5R1ekh2f6wvet6qkyq1yPWhuqsbPsqkJ25Anschody2bT1uJ9X2xfyq3bsA15iMauaVKXDHK8amhIa2JV9+yXd7GhZH4ZqWNExS2SBmE40L/qWzsD8yqNilt+0XzY9Ep2YnbP79RPDD/EWmkDSb+l9KMseS3gs7u3/w70N4x6b19x/flSsLrEkP7DHSMtbbEac9/4yNg8Hj/2A7j0pdv2Te7vQpHfg2vaMvq777h0la3s2TB4Nq7NVuKGOA82w2rTjj5StqrnFIX3Xu2fVrmp2oX8XTjXj3mO/a4sd7qnrHxCH035dk+R0Z/gNuu81LWu4KaSgPuN4brwKi9upU7LgbGp/kglnImCQS7E8cCdZIaNB57XyMiBfisWLKJTMI7cx5yEYrf+Fj2+2eWS+kEoV2hmEECSTx3a6pDUrpLYcrMml1IHiJaJSy5kx5byTBKkkOAeCyfw02hvMCh8dh5wyyQX36JHh6Vy+yQwo9JRB41k0zvkQjVkcM5AcC6SB2woTPbOQ52I5M+0LEbwJkEsTNadZyy5mJhDAgYlRKow6KhqhT9fsm8xE9IY7o4R2qCURc/p0BmD+SHwcU5qn/m8gg6BcBldocF4wEYI2ZqmzsaDjzZHTDC6lohBqtzhwdB6V4MbqQEWrrGd0XfgPxSYs17l20qKjOwJzTi2enZUK0UfvAnhGK6khhqWfIW290B6V8EwyBtYwbZdhzXDPkmyPdMecFu2Yhg4CXkCD8zTfHTtLhfM+anXQxKlnzOt++v+1ohnuaPgT1ONkc76RZrOZ6+nnHxY8W7oRDwAA&quot;"/>
    <we:property name="initialStateBookmark" value="&quot;H4sIAAAAAAAAA91XS2/cNhD+Kwud1wVf4sM3Z7u9pE4Mu8glCBZDcrRWo5UEiXK8DfzfO9L6gcQxNlDRQ6yLqCH18ZsH9Y2+ZrHs2wr272CH2Wn2pmk+76D7vODZMqvvbe/fvz0/u3y7eXd2viZz06ayqfvs9GuWoNti+lD2A1QjAhk/flpmUFUXsB2fCqh6XGYtdn1TQ1X+g4fFNJW6Ae+WGd62VdPBCHmVIOEIe0PL6Zn25r9J2hFCKm/wCkM6WC+xbbr08LzM+sNoovTt3Ag2bbhq6gRlTcCjzTAurY5CBmGkEyJyo0d7X9bb6p7i07t/7dsxDv010J38938T+ohzdzc6AMy4glslhQqobEDGjmKVO4rPc6ycO3QW84i50EqE3M3HUkURrMwLw4wRBrRB649iJbxNvrl9jsaVVkhowSB6ybRwwc1l5oQHHWWU3HnDWE4RhLnRl4qAomHeGmecIDchH98tyirdJ9vv17dtR5VJ9XrAWlGdbZuuDLTPVIEd9v19uayaathNo/U39qtm6AJeYjFN1alM+yleFdRbqGGz7Zov6XpDw2rfl/2CzlWiHYjpSPOia+gMTK88TEz26+bLqkOiE7NTdrd8ZHgWb6AOZP2e3tl22+EWHop7/f9wb8Kww/o5998fJhaXuCU/sMNIwxusB5zW/jHU9weP/YLuPU5sukf3NqFOr8C19Ql9XXftK0rW+qQfPeoXJ4twTYoDdb9YNcOvlK2yvsE+/dC7p6lNWW9C9yqcqoedx27TFBvckervEfvjfn0iy3FlOIf2R6JlDTeFFKQzjufGqzBbTp2SBWej/EkmnImAQc7F8sCdZIWMBp3XysuAfC4WL6JQMo/cxpyHYLT+CR9flHlkvpBKFdoZhBAkkwc5nSPNCkmWgzW5lDpQvERUaj4zppx3kiCVBOdAMJkfR3uBWeGj45BTJrngHj0yPJ7LF5kBhZ4yaDyLxjkfojGzYwaSY4FgmRUmemYhz8V8ZtoXIngTIJcmak69lp3NTCCAAxOjVBh1VNRCH6/ZF5mJ6A13RgntUEsi5vTxDMD0kXgzpDR1/d9BBkG5DK7Q4LxgIgRtzFxnY0HHmyOnHlxKRSHUbnbg6DwqwY3VgYpWWc/od+E/FJuwXOfaSYuO/hGYc2p276xUiD56F8AzGkkNMcz9DGnrhfaohGeSMbCGaTsPa4J7smQ7pH/McdAMqW8h4AXUOHXz7UFZSpzWkdRBHUfNmMbdeP+zpB7usPEHqIYpst3U/dAeRKX0Ff7k+jsSIrr+Bf5lDa8xDwAA&quot;"/>
    <we:property name="isFooterCollapsed" value="true"/>
    <we:property name="isFiltersActionButtonVisible" value="true"/>
    <we:property name="reportEmbeddedTime" value="&quot;2023-09-30T09:24:02.048Z&quot;"/>
    <we:property name="creatorTenantId" value="&quot;df8679cd-a80e-45d8-99ac-c83ed7ff95a0&quot;"/>
    <we:property name="creatorUserId" value="&quot;10032002B4482C10&quot;"/>
    <we:property name="creatorSessionId" value="&quot;5ec8ad71-6d2a-456a-8e12-e505c31f9f0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78A89BF-CD0F-4A4F-A166-3F2E0FBF25F9}">
  <we:reference id="wa200003233" version="2.0.0.3" store="en-US" storeType="OMEX"/>
  <we:alternateReferences>
    <we:reference id="WA200003233" version="2.0.0.3" store="" storeType="OMEX"/>
  </we:alternateReferences>
  <we:properties>
    <we:property name="backgroundColor" value="&quot;#FFEBFF&quot;"/>
    <we:property name="bookmark" value="&quot;H4sIAAAAAAAAA91YbW/bNhD+KwaBoR2gDSQl6yXfliwZBqxtlhQZhiEITuTJYStLmkSl8QL/9x0pO2+24zRNt2xfDJE83cvz3B1PvmLadE0Js7cwRbbDduv64xTajyPBAlbd3UtECEkoYqGyhEdSZBl3UnVjTV11bOeKWWgnaE9M10PpFNLmHywXSaYVL7SUWRzJPOM8ZqcBg7I8hImTKaDsMGANtl1dQWn+wkEFHdm2x3nA8LIp6xacoWMLFp2xCxKnNTkovg/JD1DWXOAxKjvsHmFTt3axVqCVLkQoUgFSSpHGWtM73XDqnd8u74x6x/bqyoKpyAG3lyoVFgVGWuooDMeREuPE7XemmpSLUG7efT9rHKgWL21eXzr88g9k02mazylUmWRhoUOec46x4KlCnbu3C1PahcF8tn/ZtITt1ZKiA39YCKkwVJGOEy6ycJym2hFkB4t7hNukbo0ib4KFOqftZImjDNhBW0+93kU6WJLcr6yxM+9yCdUEKjibtPUne35Gj+WsM91Im+mZdrQEbAiPz4ng386xRa+N8NJmoOWK/ex/XQTYdQP4XqTsp/dO3Oq47luFR1jcLLxfDqrDtqac8b4VpqO4zmYILR2R8RMoe59/pPsXQ6EOHPhtkn8lCaFXXnSjgOTbBMQ2AekFTonY0yGLb0X2qIg/B/wHIQnYef1pr0US1J4f2nkwQbvSKEqQ2/nJpkj17R7IHnjamsGeweG81v4YfXquR2UXOqMcLB6U+bJuyfEPt4rxmr5/GqdTX4QiH0dEbyFTPgaqJ56F6daSBu/+bm8tObhS10mq8iIZx8DTRPA84ZzLL1SJlMNKFEnCqUfEKos4hk9vPDqFiJq0DiXGUQypTEW2ufGsbSpfK8E7SxbI03vMLQ/WpHdw7eEP+gIqaqIr7r1B6PoWn8G/WvVTrFb9+8kLjo7IqdHrb759UhWeQ4NvoFmla+21uo2ufxGMI7zAqsfRAMrrg99HrgV/55rkOmSCF59iW7lTZd8RFah3od07h9beJZEWrcZ2d+YJ+tG0y8mF7uH9l0WOu1DXtukFN7NnbtTbyXDgLybXm4uHTeHSTGl8ZEOF8EyLItaphmQsNKScq60V8r5u3j56POr6/M8eKfz7jB0vD+j51+XDg4OWeOyktcTmZtQKPntcu06DO/PaMZZE7VOmMbGZqWDpW2Gw1MzZefesab95Jlxtv846Ecx2xj5BhtjlbQC/gIavPPE+gLEPC/ISN79+namLueslNdL/y139H+r360vjpbV4d8bjQqNMIJI6jVMe8nEGW2dcPzXdH5m8unUfM3VvuwYUHkKFaz5qKBOh0qi3fNj4PzGuP2vm878BIWnJ/VoRAAA=&quot;"/>
    <we:property name="creatorSessionId" value="&quot;3aea68e8-5d4e-4824-a500-9f03a592fac1&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91Y227bRhD9FYFAkRRggyUp8eI3y7WLIvWlUuCiKAxhuDuUNqFIdrl0rBj698wuJduxJNNxnNbti7CX4VzOmRkOde0IWVc5LE5gjs6eMyzLD3NQH3qe4zrF6uz09O3x/ujt5GT/+JCOy0rLsqidvWtHg5qiPpd1A7nRQId/XbgO5PkZTM0ug7xG16lQ1WUBufyErTBdadXg0nXwqspLBUblWINGo/aSxGlPtr03AVkEruUljpHr9nSEVan0as9BcJF5gRd74Pu+F4dC0DN1e2vd7JY3Rq1jB2WhQRbkgDmLOQ+yDPvCF/0gGPS5N4jMeS2Lab4K5fbZd4vK4KXxSqfllUEqfU82jablkkL1oyTIRMBSxjD0WMxRpObpTOZ6ZTBdHF5VilC8XqN/ZC8zz+cY8L4II+YlwSCOhWFItxYPCLdpqSQnb9yVOqPtfI2j7zpHqpxbvSumNUkeFlrqhXU5h2IKBUymqvyoZxNa5ota1j0h5xNhaHGdNjy2JIL/mKFCq43wErKl5dr51f6aCLCuW/CtSN7M792Y3bhsFMcRZrcb65eB6kyVlDPWt0zWFNdkgaDoioyfQ97YTCPdv0kKteXAHpP8K58QemVFdwr4rEvA6xLwrcAFEXvRZvGdyB4V8deA/yAkrjMrPx4oJEFh+aGTBxO0ziWnBLmbn84cqZLNguyBpa1q7Uls70thr9Gm53ZUhlBLbmCxoCzXdUuOv79TjDf0/dM4Xdgi9NJBn+jN/JgNgOqJJUHcWdJg3R82WpODG3UdxTzNokEILI48lkaMMf8bVSLlMPeyKGLUI0Ke9BkGT288IoZ+Rj0s8DHshxD7sZfsbjxbm8r3SvBakwXy9B5z64st6e3eeLgvLqGgJrrh3jFC3Sh8Bv9K3syx2PTvFyvYG5FTvdc//PikKpxBhcdQbdKVelEiOCPG/CTs+2nCWNhJ178IxggvsWiw14Ly+ujPnmnBP5kmuQ0Z98WnWCd3PG9qogLFENTBDJT+kkTaKIFquLAE/SzVenKh9/DhyyLHvFC3tukVN4tnbtTdZLRtOmWJ8LJQxAKigScgZox31sC7sjp59ABUN+nfDVKA9zkZry9o/ft68eAo5T12llpHfztMuV89kN0Q/cVENsacyHvKvOXt5sJd+5ZJzIVj7Jw+a2Lvnvo2G6yxTgQ7ewObIG3s/l0Av4GG7zzTPoCxDQvSHHc/fpOpq8nqJbXK/8vb+D/U0beXxkts4izMBPoR9H0RhzEL2CCBzinWzkX3hyKrbtvnStnougKOZ1Dgls8WykQoBIqOTxfzX4RjbZArclWMj5BvA11+BqTSaP1GEQAA&quot;"/>
    <we:property name="isFiltersActionButtonVisible" value="true"/>
    <we:property name="isFooterCollapsed" value="true"/>
    <we:property name="pageDisplayName" value="&quot;P1_stamps&quot;"/>
    <we:property name="pageName" value="&quot;ReportSectioncadcdf13181a222186dd&quot;"/>
    <we:property name="reportEmbeddedTime" value="&quot;2023-09-30T12:34:32.522Z&quot;"/>
    <we:property name="reportName" value="&quot;Dashboard&quot;"/>
    <we:property name="reportState" value="&quot;CONNECTED&quot;"/>
    <we:property name="reportUrl" value="&quot;/groups/me/reports/0137eb8c-92d8-4530-8718-f49f5db70e67/ReportSectioncadcdf13181a222186dd?bookmarkGuid=a31fcb1d-6d0e-4fd1-a951-6f5b781a2226&amp;bookmarkUsage=1&amp;ctid=df8679cd-a80e-45d8-99ac-c83ed7ff95a0&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F75689F2-2A07-4F0C-9DE6-5021B0894CBC}">
  <we:reference id="wa200003233" version="2.0.0.3" store="en-US" storeType="OMEX"/>
  <we:alternateReferences>
    <we:reference id="WA200003233" version="2.0.0.3" store="" storeType="OMEX"/>
  </we:alternateReferences>
  <we:properties>
    <we:property name="backgroundColor" value="&quot;#FFEBFF&quot;"/>
    <we:property name="bookmark" value="&quot;H4sIAAAAAAAAA+1dWW/cRhL+KwKBRbLA2Oj78FssybuLjROvbXgRLAyjj6LEhDOckBxbiqH/vt3kUNccHI0uyh4/2EN2s7uq+qvqqurDXxOfVdPcnP5ixpC8SF4WxR9jU/6xh5NRMrn6DgnFtFQIScKoQsojEWsV0zorJlXy4mtSm/II6g9ZNTN5bDC8/F9CwkccCUY4YG0EpULr5OMoMXn+xhzFOqnJKxglUyirYmLy7C9omwhFdTmDs1ECJ9O8KE3s6F1taoidfQ7Vw3MgED+ngQ7j6uwzvANXt2/fwrQo6/mzdilOA9HEABOagdJIhG+qtrQhvr9+7LQhbL+Y1CabBALiu9QTl0okLGJYS4+84Ci+r7LJUT5n5eLb96fTKNTq2IR/g/Ts76HH2M7ZWWAUpUwIyZnyBCnGkSdY9LaVjYMcF9tynBOBiFbYAHJeEUT8tm0BtQa4JNJ5iRBlgVu2bVspNhxLnVJkGFMOIyL75VXDSW2Lk8XWlEGUe62p5dgL5aTAfFvpU+MgBSc9AAeLuXVINiOc5fV8sO3p4cm0DLj+2qnHq6ZQai0xMZZw7ZW1DEFgapT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RvCvH533DQSfzmr6yDTBT+ae4xBWu85E8G9F1gwd8smKRBmFEtDhIWwIpyC1VsHMyjVTIElxnhvnTRSQ69K/uQ/m4kLsr2uj6/BVLMS7gBnhZuNwzAt4Ox9UYfptwy4mcxgG610pvRXxRAeSg/ly9OGxYOs7MLmEIgcPjJ7LSwZxanhWoNWIVwExxmn2w/ST0dHJRyZLg46vB+LuorDw2fBJIyne28vDeGr2WQucvTAIzpwWcyHX1ormUgl4ha8JxaAPN3hryLL1d6zPXdsgs2eVHv7xWxSf+dA2FgqLSQo9jzMKVYKQxmhmsg2n/UUIXFeEOzeUZjUoQT/yX3niNhcKC0gRArYo9RLD8IrQxzfwLUeKCAOuoJgGDved/PFjQUzBwZ3zhtKuJRECosBW/tkY67RN+GCNhn312a66I0LgiylUhOLuUESvPJrku6PL4rgwFz3XwY4YJfVZutBm2awf2zKerixw8JgtAYAqKUkVQFSiISZwXNk9JAx1ajX3sGV4gGCqiVz7sEvo7IXUb6YzOqBY2qByy5PkqZgsOVc0jCrUIMAejMQKxYaCRBBGSZMaG0NeKvR1kvGWAMopwhHimmhsBQbBMq7yW4NAP7RVNx7G4ja+/Fvf7/b6c5IBkw4a7mz2GjECFZDNk1z07rXCuXHV7/txeXbZ3GBdZlkHnpt8x5y2C6ftW7mS1MO3FT1DE7MAC/Nks/H5vQR8uRNckdYjlMrgHqJvGUyGK2BmKybrJUPwlj1eeaDIHITb3QQhPY6973WI88msN9ZkBaX+8XYFkstyUMq5zpkt2pJU8a5SDFiinHAFINf4zVf3f7EqEvToNMYYUOt8kbRi+1Pg1UP/ATmq6ehF4Og8smYmd5AakBUrotKe61hbWwOhyfD9aAWeWyjPU8cVoJLo5k2iDPjff9G3FXR3rId0H3uzvti+svGe0WrmW32EiTXBfiuKwi//9P9WLvrFG+67bSzZBf7Tkc33rt6LvYrm1ffQR7Et83WVLzaro462tIMcp/Efn69UxSu3iC7GE/G3sMAJy94A5CWd3JZgLcYho/3u/13jYwbtqLGr/78HKnzfTy7mfbukw+u9TqHHbouV4qhRauj7nxMbLXdqJaMzUk2zv5qss2jREspKXNWE4MQKIaI6Z8oVp5m8I4wgVKGqFCgHGdIbH+agfiUM6kxdogI5JmSZtu2nFBKAacUMeS5R4ojNpCI/Ynq+bfjUX9LCbUl60nDM0rNqqlLhaAoBa18UG2EkVqT9f/WYvXHco7vxDfe1LW7a+d4EL7xgvfYpbAPsjQNNiJA77J/TMkqB3mw/vHOPX6IFY8rcLnntAR+vIWda1rRrPdSD5J7yhA3FpwGzbZ263TwCRFoKizijmLHnOt3N9dv1HcmTXVqBRMOcawJEbR/7/+q09BScic1t4A5Rg40gVts8PtnBqUp3fHpz/EExuLgnZcvFnUj88GUWXsKfa6wd5qWn5u2806Sq5n6YlIfN/UuEZocxPjp4kUsnrOX/Hab06ffm7Ben38wQKP33WwPahbPtlso+94A22n398d5p6ptIIQphBgICQ5MYG2NtMgMJDNx06O/g1DiN0VV78H8kM7FeYyhUtoZxZWk3u2C/aYe4sOB6KETFP0HtZsNuA5jz1LKFRZSY6Yw688XPvrU9fRn2GFcLbL++pPtvYChaN9V/oahgdfvKmm0UFPKFLPExEubMEcM0VuGd9T41OK4GmCw8cIjucFp8RXhnWXaEYuJwlRQSZ2QfOs1dupwzIgaxxkOtgecEv0GZ5dG3KURd2nE4aURH/fEYQelc/Mdyy9OGdItZrRp9rmo2zHbckobukhWToJviy+PcR1Ls+9KxwOgDrgl2GhqWZgeBhIaPtHs++abzR9EjDeC6w1V1g5+rXrx3pRhLlUzhIxQliDmkQICyMv+DM0O5A8B8idzHPPxYH4D8bdwTx3iWiOrMEbg4n2EYjfr7BTy1tckCCxTiag0YIVjmlBy26VawgmxXCKtkEEohPKA7C2bjHc1eYMx0dhiLihnqv+e6FWL0ykAsSGajwekCeKMDuVSz3tFwLd4g+KNjOh93qTYEfJ8oeePd3ejIqZOOIQxRdIRbkEbu/UODWspIOEpwXFnsVbKqa23U1BJUiy51dRDmJpQ/LNtW8ZRROLp9WA5bLzy3sv+1OKK+xg9Vo4x7h3DXHEdDYjarq2muWWKU8zqamocvDETWKJADeA8+B4lav6jgnP9OTv7P/pn9aQ+YQAA&quot;"/>
    <we:property name="creatorSessionId" value="&quot;0c726f3d-2f80-49e0-b5b0-cb52f0361762&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iltersActionButtonVisible" value="true"/>
    <we:property name="isFooterCollapsed" value="true"/>
    <we:property name="pageDisplayName" value="&quot;Stamps&quot;"/>
    <we:property name="pageName" value="&quot;ReportSection9cf1f3802ae4694e8906&quot;"/>
    <we:property name="reportEmbeddedTime" value="&quot;2023-09-30T12:37:14.386Z&quot;"/>
    <we:property name="reportName" value="&quot;Dashboard&quot;"/>
    <we:property name="reportState" value="&quot;CONNECTED&quot;"/>
    <we:property name="reportUrl" value="&quot;/groups/me/reports/0137eb8c-92d8-4530-8718-f49f5db70e67/ReportSection9cf1f3802ae4694e8906?bookmarkGuid=83c3882a-b574-4b0e-96d2-ec68d1d248c3&amp;bookmarkUsage=1&amp;ctid=df8679cd-a80e-45d8-99ac-c83ed7ff95a0&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5B28C88-4530-4627-9566-09B0231E889D}">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Lk1TT1PJJGCENEdIehJqFdM6KyZV8uJrUpvyCOoPWTUzeWwwvPxf4oRSCjiliCHPPVIcseTjKDF5/sYcxTqpySsYJVMoq2Ji8uwvaJsIRXU5g7NRAifTvChN7OhdbWqInX0O1cNzIBA/p4EO4+rsM7wDV7dv38K0KOv5s3YpTqlCxAATmoHSSIRvqra0Ib6/fuy0IWy/mNQmmwQC4rvUE5dKJCxiWEuPvOAovq+yyVE+Z+Xi2/en0yjU6tiEf4P07O+hx9jO2VlgFKVMCMmZ8gQpxpEnWPS2lY2DHBfbcpwTgYhW2AByXhFE/LZtAbUGuCTSeYkQZYFbtm1bKTYcS51SZBhTDiMi++VVw0lti5PF1pRBlHutqeXYC+WkwHxb6VPjIAUnPQAHi7l1SDYjnOX1fLDt6eHJtAy4/tqpx6umUGotMTGWcO2VtQxBYGqU1G1/+wGzR0WZuUDLaN5cbO1Dh2EySl6Vxbhpd66Kdah5OKmz+rRhPzeTIzMxn47K4kt9/Cn8zE+rrNrz2fiTjyoxSlrm0FlQrv8eQwlNawGrPmtV4mvyr+bvyAFUVQv8pko+G18riU/vilnp4C2kFw8NXVFUb8oi6GtDW5pVga9Pp2DKUBQ6/2DyWaP7oe2fs8BqOwLN61D/B4Kw/qGpurICQX0VcF8F0lT4GAb2Y2tBLnG2Ecc3Ef5akYyS4+LLfgmhoo/jM/q6HBcPS+N4PF5CW5TVetXJMxfAe1l3kjEEux9/hH5MA6lp208GbXnhm2JoVGf5iB2EL3zxZRJHrRmzs86kB5p/v2Snz9H10MM4h5GZVN001FJRFnk7080pCxqQw2fI29I/Z1CeBlKaGv0kPL/cZ2gpqwKTuZlWcXjibBheeWhY+jecPooYIlFvssmkoyji+aZcRvCt4O5q26FSWRR15KDjuwPAZJbnc6AQo5QHrpA3mDHJtGB4teEegPL9OTNlnAN2CrihmB5G+br+7hCaSAsZfOZUKyoEEiQ4z0OBZlWHHgKArgm9K9iBc3NB3TM85wQ8P+/xDgHqCEUpUakHqSWiFgnV746bRuIvZ3UdZLrgR3OPMUjrPWciuPcCC+Zu2SQFwoxiaYiwEFaEU7B662AGpZopsMQY762TRmroVcmf/GczcUG21/XxNZhqVsId4Kxws3EYpgWcvS/qMP2WATeTGWyjlc6U/qoYwkPpoXx52rB4kJVd2BwCkcNHZq+FJaM4NVxr0CqEi+A443T7Qfrp6KiEI9PFQYf3Y1FXcXj4LJiE8XTv7aUhfDWbzEWOHnhEBy6L+fBLayUTqUTcgvfEApCnO/xVZLnae7bnjk2w2ZNqb7+YTervHAgbS6WFBMWehznFSmEoI1QT2eazniIkzguC3TsKkzqU4D+57xwRmwulBYRIAXuUeulBeGWI4xu41gMFxEFXEAxjx/tuvrixYObA4M55QwmXkkhhMWBrn2zMNfomXNAm4/7aTBe9cUGQpVRqYjE3SIJXfk3S/fFFERyY6/7LAAfsstpsPWjTDPaPTVkPN3ZYGIzWAAC1lKQqQAqRMDN4joweMqYa9do7uFI8QFC1ZM49+GVU9iLKF5NZPXBMLXDZ5UnSFAy2nEsaZhVqEEBvBmLFQiMBIijDhAmtrQFvNdp6yRhrAOUU4UgxLRSWYoNAeTfZrQHAP5qKe28DUXs//u3vdzvdGcmACWctdxYbjRjBasimaW5a91qh/Pjqt724fPssLrAuk8xDr23eQw7b5bPWzXxpyoGbqp7BiRngpVny+dicPkKevEnuCMtxagVQL5G3TAajNRCTdZO18kEYqz7PfBBEbuKNDoLQXue+13rk2QT2OwvS4nK/GNtiqSV5SOVch+xWLWnKOBcpRkwxDphi8Gu85qvbnxh1aRp0GiNsqFXeKHqx/Wmw6oGfwHz1NPRiEFQ+GTPTG0gNiMp1UWmvNayNzeHwZLge1CKPbbTnicNKcGk00wZxZrzv34i7KtpjWnIkGAlGVRtBaYj6et2d98X0l433ilYz2+wlSK4L8F1XEH7/p/uxdtcp3nTbaWfJLvadjm68d/Vc7Fc2r76DPIhvm62peLVdHXW0pRnkPon9/HqnKFy9QXYxnoy9hwFOXvAGIC3v5LIAbzEMH+93++8aGTdsRY1f/fk5Uuf7eHYz7d0nH1zrdQ47dF2uFEOMVrWUkjJnNTEIgWKImP6pYOV5Be8IEyhliAoFynGGxPbnFYhPOZMaY4eIQJ4pabZta+kxnWHE5E9Uk78dn/lbSpktWTEantkZdcfyYqvt/thkbE6ycfZXQ/IoES4VgqIUtPJB8RFGak3W/1uL1R/LOb4T33hT1+6uneNB+MYL3mOXwj7I0jRYkAC9y/4xJasc5MH6xzv3+CFWPK7A5Z7TEvjxFnauaUWz3ks9SO4pQ9xYcBo029rp08FjRKCpsIg7ih1zrt8ZXb9R35k01akVTDjEsSZE0P69/6tOQ0vJndTcAuYYOdAEbrHB758ZlKZ0x6c/xxMYi4N3Xr5Y1I3MB1Nm7Sn0ucLeaVp+btrOO0muZuqLSX3c1LtEaHIQ46eLF7F4zl7y221On35vwnp9/sEAjd53sz2oWTzbbqHsewNsp93fH+edqrbZGUwhxEBIcGACa2ukRWYgeYubHv0dhBK/Kap6D+aHdC7OYwyV0s4oriT1bhfsN/UQHw5ED52+6D+o3WzAdRh7llKusJAaM4VZfzbx0aeupz/DDuNqkfXXn2zvBQxF+67yNwwNvH5XSaOFmlKmmCUmXtqEOWKI3jK8o8anFse1AoONFx7JDU6LrwjvLNOOWEwUpoJK6oTkW6+xU4djRtQ4znCwPeCU6Dc4uzTiLo24SyMOL434uCcOOyidm+9YfnHKkG4xo02zz0XdjtmWU9rQRbJyEnxbfHmM61iafVc6HgB1wC3BRlPLwvQwkNDwiWbfN99s/iBivBFcb6iydvAr2Yv3pgxvITuWMYSMUJYg5pECAsjL/gzNDuQPAfIncxzz8WB+A/G3cE8d4lojqzBG4OJ9hGI36+wU8tbXJAgsU4moNGCFY5pQctulWsIJsVwirZBBKITygOwtm4x3NXmDMdHYYi4oZ6r/nuhVi9MpALEhmo8HpAnijA7lUs97RcC3eIPijYzofd6k2BHyfKHnj3d3oyKmTjiEMUXSEW5BG7v1Dg1rKSDhKcFx37FWyqmtt1NQSVIsudXUQ5iaUPyzbVvGUUTi6fVgOWy88t7L/tTiivsYPVaOMe4dw1xxHQ2I2q6tprllilPM6mpqHLwxE1iiQA3gPPgeJWr+o4Jz/Tk7+z8Jz3nLPmE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3:00:14.079Z&quot;"/>
    <we:property name="creatorTenantId" value="&quot;df8679cd-a80e-45d8-99ac-c83ed7ff95a0&quot;"/>
    <we:property name="creatorUserId" value="&quot;10032002B4482C10&quot;"/>
    <we:property name="creatorSessionId" value="&quot;abe6864b-454e-4540-8412-d8b0641f0b1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8B7E732D-9519-4311-9470-9F8BA3580727}">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zkpvBDfEGaSNttJZhEKtYlpnxaRKXnxNalMeQf0hq2Ymjw2Gl/9LqMMuFcI4zrDDGJwSLPk4SkyevzFHsU5q8gpGyRTKqpiYPPsL2iZCUV3O4GyUwMk0L0oTO3pXmxpiZ59D9fAcCMTPaaDDuDr7DO/A1e3btzAtynr+rF2KU6oQMcCEZqA0EuGbqi1tiO+vHzttCNsvJrXJJoGA+C71xKUSCYsY1tIjLziK76tscpTPWbn49v3pNAq1Ojbh3yA9+3voMbZzdhYYRSkTQnKmPEGKceQJFr1tZeMgx8W2HOdEIKIVNoCcVwQRv21bQK0BLol0XiJEWeCWbdtWig3HUqcUGcaUw4jIfnnVcFLb4mSxNWUQ5V5rajn2QjkpMN9W+tQ4SMFJD8DBYm4dks0IZ3k9H2x7engyLQOuv3bq8aoplFpLTIwlXHtlLUMgo3L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YuE6nfHTSPxl7O6DjJd8KO5D3GetN5zJoJ7L7Bg7pZNUiDMKJaGCAthRTgFq7cOZlCqmQJLjPHeOmmkhl6V/Ml/NhMXZHtdH1+DqWYl3AHOCjcbh2FawNn7og7TbxlwM5nBNlrpTOmviiE8lB7Kl6cNiwdZ2YXNIRA5fGT2WlgyilPDtQatQrgIjjNOtx+kn46OSjgyXRx0eD8WdRWHh8+CSRhP995eGsJXs8lc5OiBR3TgspgPv7RWMpFKxC14TywAebrDX0WWq71ne+7YBJs9qfb2i9mk/s6BsLFUWkhQ7HmYU6wUhjJCNZFtPuspQuK8INi9ozCpQwn+k/vOEbG5UFpAiBSwR6mXHoRXhji+gWs9UEAcdAXBMHa87+aLGwtmDgzunDeUcCmJFBYDtvbJxlyjb8IFbTLur8100RsXBFlKpSYWc4MkeOXXJN0fXxTBgbnuvwxwwC6rzdaDNs1g/9iU9XBjh4XBaA0AUEtJqgKkEAkzg+fI6CFjqlGvvYMrxQMEVUvm3INfRmUvonwxmdUDx9QCl12eJE3BYMu5pGFWoQYB9GYgViw0EiCCMkyY0Noa8FajrZeMsQZQThGOFNNCYSk2CJR3k90aAPyjqbj3NhC19+Pf/n63052RDJhw1nJnsdGIEayGbJrmpnWvFcqPr37bi8u3z+IC6zLJPPTa5j3ksF0+a93Ml6YcuKnqGZyYAV6aJZ+Pzekj5Mmb5I6wHKdWAPUSectkMFoDMVk3WSsfhLHq88wHQeQm3uggCO117nutR55NYL+zIC0u94uxLZZakodUznXIbtWSpoxzkWLEFOOAKQa/xmu+uv2JUZemQacxwoZa5Y2iF9ufBqse+AnMV09DLwZB5ZMxM72B1ICoXBeV9lrD2tgcDk+G60Et8thGe544rASXRjNtEGfG+/6NuKuiPaYlR4KRYFS1EZSGqK/X3XlfTH/ZeK9oNbPNXoLkugDfdQXh93+6H2t3neJNt512luxi3+noxntXz8V+ZfPqO8iD+LbZmopX29VRR1uaQe6T2M+vd4rC1RtkF+PJ2HsY4OQFbwDS8k4uC/AWw/Dxfrf/rpFxw1bU+NWfnyN1vo9nN9PeffLBtV7nsEPX5UoxxGhVSykpc1YTgxAohojpnwpWnlfwjjCBUoaoUKAcZ0hsf16B+JQzqTF2iAjkmZJm27acUEoBpxQx5LlHiiM2kJj8iWryt+Mzf0spsyUrRsM0OyKemqMoBa18UG2EkVqT1//WovHHcn/vxPvd1Hm7a/d3EN7vgn/YJakPsjQNNiJA77IHTMkqF3iwHvDOAX6INY0rcLnnxAN+vKWba1rRrOhSD5J7yhA3FpwGzbZ263TwCRFoKizijmLHnOt3N9dvxXcmTXVqBRMOcawJEbR/d/+q885Scic1t4A5Rg40gVts4ftnBqUp3fHpz/GMxeLgnZcvFnUj88GUWXvOfK6wd5p4n5u2806Sq7n4YlIfN/UuEZocxAjp4kUsnrOX/Hab86Xfm7Ben38wQKP33WwAapbHtlsK+94A22n398d5p6ptIIQphBgICQ5MYG2NtMgMJDNx08O9g1DiN0VV78H8GM7FiYuhUtoZxZWk3u2S/KYe4sOB6KETFP1HsZsttg5jz1LKFRZSY6Yw688XPvrU9fRn2GFcHrL+gpPtvYChaN9V/oahgddvI2m0UFPKFLPExGuZMEcM0VuGd9T41OK4GmCw8cIjucF58BXhnWXaEYuJwlRQSZ2QfOtV9KX3iPUZnF0acZdG3KURh5dGfNwzhR2Uzs13LL84R0i3mNGm2eeibsdsyylt6CJZOQm+Lb48zoUr86srY6vtHTLJ2Jxk4+yvxjKMEqLjAVAH3BJsNLUsTB4DCRyfaG5+883mDyLGG4H5hgptB7+SvXhvyjAXshlCRihLEPNIAQHkZX/+ZgfyhwD5kzmO+Xgwv4H4W7inDnGtkVUYI3DxPkKxm3V2CnnraxIElqlEVBqwwjFNKLntQi7hhFgukVbIIBQCfUD2lk3Gu5q8wZhobDEXlDPVf0/0qqXrFIDYEOvHA9IEcUaHcqnnvSLgW7xB8UZG9D5vUuwIeb7Q88e7u1ERUyccwpgi6Qi3oI3dev+GtRSQ8JTguO9YK+XU1pstqCQpltxq6iFMTSj+2bYt4ygi8fR6sBw2XnnvZX/iccV9jB4rxxj3jmGuuI4GRG3XVtPcMsUpZnU1NQ7emAksUaAGcB58jxI1/1HBuf6cnf0fuDv/PT5h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4:15:33.960Z&quot;"/>
    <we:property name="creatorTenantId" value="&quot;df8679cd-a80e-45d8-99ac-c83ed7ff95a0&quot;"/>
    <we:property name="creatorUserId" value="&quot;10032002B4482C10&quot;"/>
    <we:property name="creatorSessionId" value="&quot;c183de7c-2394-491d-9733-cc6851d499bd&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1057</TotalTime>
  <Words>5078</Words>
  <Application>Microsoft Office PowerPoint</Application>
  <PresentationFormat>Widescreen</PresentationFormat>
  <Paragraphs>604</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Aharoni</vt:lpstr>
      <vt:lpstr>Arial</vt:lpstr>
      <vt:lpstr>Calibri</vt:lpstr>
      <vt:lpstr>Calibri Light</vt:lpstr>
      <vt:lpstr>Segoe UI</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Kadampally</dc:creator>
  <cp:lastModifiedBy>Naveen Kadampally</cp:lastModifiedBy>
  <cp:revision>9</cp:revision>
  <dcterms:created xsi:type="dcterms:W3CDTF">2023-09-30T09:16:27Z</dcterms:created>
  <dcterms:modified xsi:type="dcterms:W3CDTF">2023-10-01T02:53:59Z</dcterms:modified>
</cp:coreProperties>
</file>